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6" r:id="rId2"/>
    <p:sldId id="285" r:id="rId3"/>
    <p:sldId id="301" r:id="rId4"/>
    <p:sldId id="270" r:id="rId5"/>
    <p:sldId id="257" r:id="rId6"/>
    <p:sldId id="294" r:id="rId7"/>
    <p:sldId id="288" r:id="rId8"/>
    <p:sldId id="259" r:id="rId9"/>
    <p:sldId id="300" r:id="rId10"/>
    <p:sldId id="287" r:id="rId11"/>
    <p:sldId id="289" r:id="rId12"/>
    <p:sldId id="290" r:id="rId13"/>
    <p:sldId id="306" r:id="rId14"/>
    <p:sldId id="295" r:id="rId15"/>
    <p:sldId id="291" r:id="rId16"/>
    <p:sldId id="307" r:id="rId17"/>
    <p:sldId id="296" r:id="rId18"/>
    <p:sldId id="304" r:id="rId19"/>
    <p:sldId id="303" r:id="rId20"/>
    <p:sldId id="297" r:id="rId21"/>
    <p:sldId id="299" r:id="rId22"/>
    <p:sldId id="284" r:id="rId23"/>
    <p:sldId id="302" r:id="rId24"/>
  </p:sldIdLst>
  <p:sldSz cx="12188825" cy="68580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0000"/>
    <a:srgbClr val="8E0000"/>
    <a:srgbClr val="68F828"/>
    <a:srgbClr val="E61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79035" autoAdjust="0"/>
  </p:normalViewPr>
  <p:slideViewPr>
    <p:cSldViewPr showGuides="1">
      <p:cViewPr>
        <p:scale>
          <a:sx n="103" d="100"/>
          <a:sy n="103" d="100"/>
        </p:scale>
        <p:origin x="-948" y="378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74" y="102"/>
      </p:cViewPr>
      <p:guideLst>
        <p:guide orient="horz" pos="2874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48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/>
            </a:lvl1pPr>
          </a:lstStyle>
          <a:p>
            <a:pPr rtl="0"/>
            <a:fld id="{60DD6774-CEAF-48E4-A5C8-52E9FD93D062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B854CD51-C2EF-42C8-A86D-CF8C16A6F6DD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6" rIns="90992" bIns="45496" rtlCol="0" anchor="ctr"/>
          <a:lstStyle/>
          <a:p>
            <a:pPr rtl="0"/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0992" tIns="45496" rIns="90992" bIns="45496" rtlCol="0"/>
          <a:lstStyle/>
          <a:p>
            <a:pPr lvl="0" rtl="0"/>
            <a:r>
              <a:rPr lang="de-DE" dirty="0" smtClean="0"/>
              <a:t>Formatvorlagen des Textmasters bearbeiten</a:t>
            </a:r>
            <a:endParaRPr lang="de-DE" dirty="0"/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18168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42612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42612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4261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1193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181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4261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323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4261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323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9" name="Rechteck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10" name="Rechteck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11" name="Rechteck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12" name="Rechteck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cxnSp>
        <p:nvCxnSpPr>
          <p:cNvPr id="13" name="Gerader Verbinde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cxnSp>
        <p:nvCxnSpPr>
          <p:cNvPr id="15" name="Gerader Verbinde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039653FF-584C-4295-B9BD-B301234087FB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de-DE" dirty="0" smtClean="0"/>
              <a:t>CÄCILIENSCHULE OLDENBURG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330" y="5757639"/>
            <a:ext cx="1005016" cy="9818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 rtl="0"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de-DE" smtClean="0"/>
              <a:t>Textmasterformat bearbeiten</a:t>
            </a:r>
          </a:p>
          <a:p>
            <a:pPr lvl="1" rtl="0"/>
            <a:r>
              <a:rPr lang="de-DE" smtClean="0"/>
              <a:t>Zweite Ebene</a:t>
            </a:r>
          </a:p>
          <a:p>
            <a:pPr lvl="2" rtl="0"/>
            <a:r>
              <a:rPr lang="de-DE" smtClean="0"/>
              <a:t>Dritte Ebene</a:t>
            </a:r>
          </a:p>
          <a:p>
            <a:pPr lvl="3" rtl="0"/>
            <a:r>
              <a:rPr lang="de-DE" smtClean="0"/>
              <a:t>Vierte Ebene</a:t>
            </a:r>
          </a:p>
          <a:p>
            <a:pPr lvl="4" rtl="0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08346F-C88D-4D49-ABC1-C3DDD04515F6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8" name="Rechteck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9" name="Rechteck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10" name="Rechteck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cxnSp>
        <p:nvCxnSpPr>
          <p:cNvPr id="11" name="Gerader Verbinde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de-DE" dirty="0"/>
          </a:p>
        </p:txBody>
      </p:sp>
      <p:cxnSp>
        <p:nvCxnSpPr>
          <p:cNvPr id="14" name="Gerader Verbinde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kaler Titel 1"/>
          <p:cNvSpPr>
            <a:spLocks noGrp="1"/>
          </p:cNvSpPr>
          <p:nvPr>
            <p:ph type="title" orient="vert" hasCustomPrompt="1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de-DE" smtClean="0"/>
              <a:t>Textmasterformat bearbeiten</a:t>
            </a:r>
          </a:p>
          <a:p>
            <a:pPr lvl="1" rtl="0"/>
            <a:r>
              <a:rPr lang="de-DE" smtClean="0"/>
              <a:t>Zweite Ebene</a:t>
            </a:r>
          </a:p>
          <a:p>
            <a:pPr lvl="2" rtl="0"/>
            <a:r>
              <a:rPr lang="de-DE" smtClean="0"/>
              <a:t>Dritte Ebene</a:t>
            </a:r>
          </a:p>
          <a:p>
            <a:pPr lvl="3" rtl="0"/>
            <a:r>
              <a:rPr lang="de-DE" smtClean="0"/>
              <a:t>Vierte Ebene</a:t>
            </a:r>
          </a:p>
          <a:p>
            <a:pPr lvl="4" rtl="0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E19F2B-C775-47B0-A260-8177EC8DB4A2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93436" y="177800"/>
            <a:ext cx="9782801" cy="1238249"/>
          </a:xfrm>
        </p:spPr>
        <p:txBody>
          <a:bodyPr rtlCol="0"/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93436" y="1772816"/>
            <a:ext cx="9782801" cy="4399384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de-DE" dirty="0" smtClean="0"/>
              <a:t>Textmasterformat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AA0633-C32E-4DB7-874D-B49CB70BC79E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266" y="786777"/>
            <a:ext cx="518984" cy="5074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20" name="Rechteck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24" name="Rechteck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21" name="Rechteck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cxnSp>
        <p:nvCxnSpPr>
          <p:cNvPr id="22" name="Gerader Verbinde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cxnSp>
        <p:nvCxnSpPr>
          <p:cNvPr id="23" name="Gerader Verbinde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27" name="Rechteck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28" name="Rechteck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29" name="Rechteck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30" name="Rechteck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cxnSp>
        <p:nvCxnSpPr>
          <p:cNvPr id="31" name="Gerader Verbinde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hteck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cxnSp>
        <p:nvCxnSpPr>
          <p:cNvPr id="33" name="Gerader Verbinde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 rtl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D2E6AC15-EBF0-44F5-B791-F813D2661253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330" y="5757639"/>
            <a:ext cx="1005016" cy="9818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93436" y="177800"/>
            <a:ext cx="9782801" cy="1238249"/>
          </a:xfrm>
        </p:spPr>
        <p:txBody>
          <a:bodyPr rtlCol="0"/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93436" y="1772816"/>
            <a:ext cx="4814586" cy="4399384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de-DE" dirty="0" smtClean="0"/>
              <a:t>Textmasterformat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61651" y="1772816"/>
            <a:ext cx="4814586" cy="4399384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de-DE" dirty="0" smtClean="0"/>
              <a:t>Textmasterformat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853CE-5F01-4AB7-A559-DC0F983E1BAE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266" y="786777"/>
            <a:ext cx="518984" cy="5074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93436" y="177800"/>
            <a:ext cx="9782801" cy="124551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3436" y="1634464"/>
            <a:ext cx="4818888" cy="938784"/>
          </a:xfrm>
        </p:spPr>
        <p:txBody>
          <a:bodyPr rtlCol="0" anchor="b">
            <a:noAutofit/>
          </a:bodyPr>
          <a:lstStyle>
            <a:lvl1pPr marL="0" indent="0" rtl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93436" y="2708920"/>
            <a:ext cx="4814586" cy="3463279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de-DE" dirty="0" smtClean="0"/>
              <a:t>Textmasterformat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57349" y="1634464"/>
            <a:ext cx="4818888" cy="938784"/>
          </a:xfrm>
        </p:spPr>
        <p:txBody>
          <a:bodyPr rtlCol="0" anchor="b">
            <a:noAutofit/>
          </a:bodyPr>
          <a:lstStyle>
            <a:lvl1pPr marL="0" indent="0" rtl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57349" y="2708920"/>
            <a:ext cx="4818888" cy="3461248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de-DE" dirty="0" smtClean="0"/>
              <a:t>Textmasterformat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0F78EA-5242-468F-A912-8FA022F01329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266" y="786777"/>
            <a:ext cx="518984" cy="5074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93436" y="177800"/>
            <a:ext cx="9782801" cy="1162968"/>
          </a:xfrm>
        </p:spPr>
        <p:txBody>
          <a:bodyPr rtlCol="0"/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F011B9-128F-492A-A37C-522214007730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266" y="786777"/>
            <a:ext cx="518984" cy="5074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6" name="Rechteck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cxnSp>
        <p:nvCxnSpPr>
          <p:cNvPr id="7" name="Gerader Verbinde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9" name="Rechteck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6313F4-13FF-4F4D-9D80-357B8D3992DD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9" name="Rechteck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cxnSp>
        <p:nvCxnSpPr>
          <p:cNvPr id="10" name="Gerader Verbinde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 smtClean="0"/>
              <a:t>Titelmaster-format </a:t>
            </a:r>
            <a:r>
              <a:rPr lang="de-DE" dirty="0"/>
              <a:t>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de-DE" dirty="0" smtClean="0"/>
              <a:t>Textmasterformat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 rtl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dirty="0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3B8368-28A1-41F1-B4AA-0F7CC97B3767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8" name="Rechteck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9" name="Rechteck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de-DE" dirty="0" smtClean="0"/>
              <a:t>Titelmaster-format </a:t>
            </a:r>
            <a:r>
              <a:rPr lang="de-DE" dirty="0"/>
              <a:t>durch Klicken bearbeiten</a:t>
            </a:r>
          </a:p>
        </p:txBody>
      </p:sp>
      <p:sp>
        <p:nvSpPr>
          <p:cNvPr id="3" name="Bildplatzhalter 2" descr="Leerer Platzhalter zum Hinzufügen eines Bilds. Klicken Sie auf den Platzhalter, und wählen Sie das hinzuzufügende Bild aus.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dirty="0"/>
              <a:t>Klicken Sie, um ein Bild hinzuzufügen.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 rtl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EBD672BB-7B69-462D-9852-95B95C57FEBD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0" name="Gerader Verbinde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8" name="Rechteck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9" name="Rechteck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13" name="Rechteck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cxnSp>
        <p:nvCxnSpPr>
          <p:cNvPr id="14" name="Gerader Verbinde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de-DE" dirty="0"/>
          </a:p>
        </p:txBody>
      </p:sp>
      <p:cxnSp>
        <p:nvCxnSpPr>
          <p:cNvPr id="16" name="Gerader Verbinde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dirty="0" smtClean="0"/>
              <a:t>Formatvorlagen des Textmasters bearbeiten</a:t>
            </a:r>
            <a:endParaRPr lang="de-DE" dirty="0"/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9F11E63A-83C6-4C6B-AE73-D4ADB9AC03AA}" type="datetime1">
              <a:rPr lang="de-DE" smtClean="0"/>
              <a:t>05.10.2020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ndestag.de/bundestag/europ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slandsjahr.org/schueleraustausch-stipendium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uslandsjahr.org/schueleraustausch-stipendium.html" TargetMode="External"/><Relationship Id="rId3" Type="http://schemas.openxmlformats.org/officeDocument/2006/relationships/hyperlink" Target="http://www.csiet.de/" TargetMode="External"/><Relationship Id="rId7" Type="http://schemas.openxmlformats.org/officeDocument/2006/relationships/hyperlink" Target="http://www.ausgetauscht.de/" TargetMode="External"/><Relationship Id="rId2" Type="http://schemas.openxmlformats.org/officeDocument/2006/relationships/hyperlink" Target="http://www.highschool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chueleraustausch.net/" TargetMode="External"/><Relationship Id="rId5" Type="http://schemas.openxmlformats.org/officeDocument/2006/relationships/hyperlink" Target="http://www.schueleraustausch.de/" TargetMode="External"/><Relationship Id="rId4" Type="http://schemas.openxmlformats.org/officeDocument/2006/relationships/hyperlink" Target="http://www.abi-ev.d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mk-pad.org/programme/stipendienprogramm-voltair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fjw.org/" TargetMode="External"/><Relationship Id="rId5" Type="http://schemas.openxmlformats.org/officeDocument/2006/relationships/hyperlink" Target="mailto:voltaire@centre-francais.de" TargetMode="External"/><Relationship Id="rId4" Type="http://schemas.openxmlformats.org/officeDocument/2006/relationships/hyperlink" Target="http://www.programme-voltaire.xialys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28669" y="2420888"/>
            <a:ext cx="8329031" cy="1479605"/>
          </a:xfrm>
        </p:spPr>
        <p:txBody>
          <a:bodyPr rtlCol="0"/>
          <a:lstStyle/>
          <a:p>
            <a:pPr rtl="0"/>
            <a:r>
              <a:rPr lang="de-DE" b="1" dirty="0" smtClean="0">
                <a:solidFill>
                  <a:schemeClr val="tx2"/>
                </a:solidFill>
              </a:rPr>
              <a:t/>
            </a:r>
            <a:br>
              <a:rPr lang="de-DE" b="1" dirty="0" smtClean="0">
                <a:solidFill>
                  <a:schemeClr val="tx2"/>
                </a:solidFill>
              </a:rPr>
            </a:br>
            <a:r>
              <a:rPr lang="de-DE" b="1" dirty="0" smtClean="0">
                <a:solidFill>
                  <a:schemeClr val="tx2"/>
                </a:solidFill>
              </a:rPr>
              <a:t/>
            </a:r>
            <a:br>
              <a:rPr lang="de-DE" b="1" dirty="0" smtClean="0">
                <a:solidFill>
                  <a:schemeClr val="tx2"/>
                </a:solidFill>
              </a:rPr>
            </a:br>
            <a:r>
              <a:rPr lang="de-DE" b="1" dirty="0">
                <a:solidFill>
                  <a:schemeClr val="tx2"/>
                </a:solidFill>
              </a:rPr>
              <a:t/>
            </a:r>
            <a:br>
              <a:rPr lang="de-DE" b="1" dirty="0">
                <a:solidFill>
                  <a:schemeClr val="tx2"/>
                </a:solidFill>
              </a:rPr>
            </a:br>
            <a:r>
              <a:rPr lang="de-DE" b="1" dirty="0" smtClean="0">
                <a:solidFill>
                  <a:schemeClr val="tx2"/>
                </a:solidFill>
              </a:rPr>
              <a:t/>
            </a:r>
            <a:br>
              <a:rPr lang="de-DE" b="1" dirty="0" smtClean="0">
                <a:solidFill>
                  <a:schemeClr val="tx2"/>
                </a:solidFill>
              </a:rPr>
            </a:br>
            <a:r>
              <a:rPr lang="de-DE" b="1" dirty="0" smtClean="0">
                <a:solidFill>
                  <a:schemeClr val="tx2"/>
                </a:solidFill>
              </a:rPr>
              <a:t>Informationen zum Auslandsschulbesuch</a:t>
            </a:r>
            <a:br>
              <a:rPr lang="de-DE" b="1" dirty="0" smtClean="0">
                <a:solidFill>
                  <a:schemeClr val="tx2"/>
                </a:solidFill>
              </a:rPr>
            </a:br>
            <a:r>
              <a:rPr lang="de-DE" sz="600" b="1" dirty="0" smtClean="0">
                <a:solidFill>
                  <a:schemeClr val="tx2"/>
                </a:solidFill>
              </a:rPr>
              <a:t/>
            </a:r>
            <a:br>
              <a:rPr lang="de-DE" sz="600" b="1" dirty="0" smtClean="0">
                <a:solidFill>
                  <a:schemeClr val="tx2"/>
                </a:solidFill>
              </a:rPr>
            </a:br>
            <a:endParaRPr lang="de-DE" sz="3200" b="1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de-DE" sz="2000" i="1" dirty="0" smtClean="0">
                <a:solidFill>
                  <a:schemeClr val="tx2"/>
                </a:solidFill>
              </a:rPr>
              <a:t>Oktober </a:t>
            </a:r>
            <a:r>
              <a:rPr lang="de-DE" sz="2000" i="1" dirty="0" smtClean="0">
                <a:solidFill>
                  <a:schemeClr val="tx2"/>
                </a:solidFill>
              </a:rPr>
              <a:t>2020</a:t>
            </a:r>
            <a:endParaRPr lang="de-DE" sz="2000" i="1" dirty="0">
              <a:solidFill>
                <a:schemeClr val="tx2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401582" y="476672"/>
            <a:ext cx="8767744" cy="1243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  <a:tabLst>
                <a:tab pos="6301105" algn="r"/>
              </a:tabLst>
            </a:pPr>
            <a:r>
              <a:rPr lang="de-DE" sz="2600" spc="-4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GYMNASIUM   CÄCILIENSCHULE   OLDENBURG (</a:t>
            </a:r>
            <a:r>
              <a:rPr lang="de-DE" sz="2600" spc="-4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OLDB)</a:t>
            </a:r>
          </a:p>
          <a:p>
            <a:pPr algn="ctr">
              <a:spcBef>
                <a:spcPts val="1200"/>
              </a:spcBef>
              <a:spcAft>
                <a:spcPts val="0"/>
              </a:spcAft>
              <a:tabLst>
                <a:tab pos="6301105" algn="r"/>
              </a:tabLst>
            </a:pPr>
            <a:r>
              <a:rPr lang="de-DE" sz="2200" spc="25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unesco</a:t>
            </a:r>
            <a:r>
              <a:rPr lang="de-DE" sz="2200" spc="25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de-DE" sz="2200" spc="25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projekt</a:t>
            </a:r>
            <a:r>
              <a:rPr lang="de-DE" sz="2200" spc="25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schule</a:t>
            </a:r>
          </a:p>
          <a:p>
            <a:pPr marL="450215" indent="-1170305" algn="ctr">
              <a:spcBef>
                <a:spcPts val="100"/>
              </a:spcBef>
              <a:spcAft>
                <a:spcPts val="0"/>
              </a:spcAft>
            </a:pPr>
            <a:endParaRPr lang="de-D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" name="Line 7"/>
          <p:cNvCxnSpPr>
            <a:cxnSpLocks noChangeShapeType="1"/>
          </p:cNvCxnSpPr>
          <p:nvPr/>
        </p:nvCxnSpPr>
        <p:spPr bwMode="auto">
          <a:xfrm>
            <a:off x="2349996" y="1556792"/>
            <a:ext cx="8856984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7642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Parlamentarisches </a:t>
            </a:r>
            <a:r>
              <a:rPr lang="de-DE" dirty="0" err="1" smtClean="0"/>
              <a:t>Patenschaftsprogramm</a:t>
            </a:r>
            <a:r>
              <a:rPr lang="de-DE" dirty="0" smtClean="0"/>
              <a:t> des Dt. Bundestages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- einjähriger Aufenthalt in den USA</a:t>
            </a: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Voraussetzungen: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rster Wohnsitz in Deutschland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ute Schulleistungen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ind. 15 u. höchstens 17 </a:t>
            </a: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J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ahre alt zum Zeitpunkt der Ausreise (31. Juli des betreffenden </a:t>
            </a: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J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ahres)</a:t>
            </a:r>
          </a:p>
          <a:p>
            <a:pPr marL="0" indent="0">
              <a:buNone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-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  <a:hlinkClick r:id="rId3"/>
              </a:rPr>
              <a:t>http://www.bundestag.de/bundestag/europa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internationales/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internat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austausch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/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ppp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/index.html</a:t>
            </a: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88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Rotary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einjähriger Austausch (auch die dt. </a:t>
            </a: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amilie muss aufnehmen)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Aufenthalt in wechselnden Familien (3)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Voraussetzungen: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Personengruppe: auch für Nicht-Rotarier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Bewerbungsverfahren: vor den Sommerferien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2021 für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das Austauschjahr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2022/23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Anmeldung: frühzeitig bei den Oldenburger Rotary Clubs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Kosten: Flug, Visa,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eine Spende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 den örtlichen Rotary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Club, nähere Auskünfte bitte beim Club erfragen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ehr gute Betreuung im Ausland</a:t>
            </a:r>
          </a:p>
          <a:p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88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/>
              <a:t>P</a:t>
            </a:r>
            <a:r>
              <a:rPr lang="de-DE" dirty="0" smtClean="0"/>
              <a:t>rivate Organisation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Innerhalb der EU denkbar, außerhalb der EU äußerst schwierig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 den USA teurer, da man ohne Austauschorganisation Schulgeld zahlen muss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Persönliche Kontakte nutzen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Jugendwerke, Verbände für Völkerverständigung, kirchliche Organisationen</a:t>
            </a:r>
          </a:p>
        </p:txBody>
      </p:sp>
    </p:spTree>
    <p:extLst>
      <p:ext uri="{BB962C8B-B14F-4D97-AF65-F5344CB8AC3E}">
        <p14:creationId xmlns:p14="http://schemas.microsoft.com/office/powerpoint/2010/main" val="193393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Kosten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Von Land zu Land sehr unterschiedlich</a:t>
            </a:r>
          </a:p>
          <a:p>
            <a:r>
              <a:rPr lang="de-DE" dirty="0" smtClean="0"/>
              <a:t>Stipendien nutzen</a:t>
            </a:r>
          </a:p>
          <a:p>
            <a:r>
              <a:rPr lang="de-DE" dirty="0" smtClean="0"/>
              <a:t>Auslands-BAföG</a:t>
            </a:r>
          </a:p>
          <a:p>
            <a:r>
              <a:rPr lang="de-DE" dirty="0" smtClean="0"/>
              <a:t>Sparmöglichkeiten: ersetzt Urlaub, teure Sprachreisen</a:t>
            </a:r>
          </a:p>
          <a:p>
            <a:r>
              <a:rPr lang="de-DE" dirty="0" smtClean="0"/>
              <a:t>Perspektive: auch zu Hause entstehen Lebenshaltungskosten, ein Auslandsjahr ist eine Investition in die Zukunft</a:t>
            </a:r>
          </a:p>
          <a:p>
            <a:r>
              <a:rPr lang="de-DE">
                <a:hlinkClick r:id="rId2"/>
              </a:rPr>
              <a:t>www.auslandsjahr.org/schueleraustausch-stipendium.html</a:t>
            </a:r>
            <a:endParaRPr lang="de-DE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485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8612" y="1600201"/>
            <a:ext cx="9680375" cy="2654064"/>
          </a:xfrm>
        </p:spPr>
        <p:txBody>
          <a:bodyPr>
            <a:norm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dirty="0" smtClean="0"/>
              <a:t>Beurlaubung</a:t>
            </a:r>
            <a:br>
              <a:rPr lang="de-DE" dirty="0" smtClean="0"/>
            </a:br>
            <a:r>
              <a:rPr lang="de-DE" sz="3600" dirty="0" smtClean="0"/>
              <a:t>für den Auslandsschulbesuch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8613" y="4509120"/>
            <a:ext cx="7264623" cy="901079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29916" y="980728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 smtClean="0">
                <a:latin typeface="Didot"/>
                <a:cs typeface="Didot"/>
              </a:rPr>
              <a:t>3.</a:t>
            </a:r>
            <a:endParaRPr lang="de-DE" sz="9600" b="1" dirty="0">
              <a:latin typeface="Didot"/>
              <a:cs typeface="Didot"/>
            </a:endParaRPr>
          </a:p>
        </p:txBody>
      </p:sp>
    </p:spTree>
    <p:extLst>
      <p:ext uri="{BB962C8B-B14F-4D97-AF65-F5344CB8AC3E}">
        <p14:creationId xmlns:p14="http://schemas.microsoft.com/office/powerpoint/2010/main" val="365955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Beurlaubung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Rechtzeitige formlose Beantragung bei der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Schulleitung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Beratung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durch Oberstufenkoordinatorin</a:t>
            </a:r>
          </a:p>
          <a:p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chriftliche Beurlaubung durch die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SL</a:t>
            </a:r>
          </a:p>
          <a:p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gf. Überspringen der EP beantragen</a:t>
            </a:r>
          </a:p>
          <a:p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Veränderungen sind unverzüglich anzuzeigen u. ggf. neu zu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beantragen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Kontakt zur 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Cäci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während des Auslandsaufenthalts </a:t>
            </a:r>
            <a:r>
              <a:rPr lang="de-DE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(</a:t>
            </a:r>
            <a:r>
              <a:rPr lang="de-DE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Fächerwahlen!)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MitschülerInnen</a:t>
            </a: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Iserv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homepage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86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Praktikum in der EP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muss nicht nachgeholt werden</a:t>
            </a:r>
          </a:p>
          <a:p>
            <a:r>
              <a:rPr lang="de-DE" dirty="0"/>
              <a:t>f</a:t>
            </a:r>
            <a:r>
              <a:rPr lang="de-DE" dirty="0" smtClean="0"/>
              <a:t>reiwilliges Nachholen möglich in der unterrichtsfreien Zeit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keine Schulveranstaltung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keine Betreuung durch </a:t>
            </a:r>
            <a:r>
              <a:rPr lang="de-DE" dirty="0" err="1" smtClean="0"/>
              <a:t>PoWi</a:t>
            </a:r>
            <a:r>
              <a:rPr lang="de-DE" dirty="0" smtClean="0"/>
              <a:t>-lehrkräfte</a:t>
            </a:r>
          </a:p>
          <a:p>
            <a:r>
              <a:rPr lang="de-DE" dirty="0"/>
              <a:t>f</a:t>
            </a:r>
            <a:r>
              <a:rPr lang="de-DE" dirty="0" smtClean="0"/>
              <a:t>alls ein/e Schüler/in für das erste </a:t>
            </a:r>
            <a:r>
              <a:rPr lang="de-DE" dirty="0"/>
              <a:t>H</a:t>
            </a:r>
            <a:r>
              <a:rPr lang="de-DE" dirty="0" smtClean="0"/>
              <a:t>albjahr eine Note im Fach </a:t>
            </a:r>
            <a:r>
              <a:rPr lang="de-DE" dirty="0" err="1" smtClean="0"/>
              <a:t>PoWi</a:t>
            </a:r>
            <a:r>
              <a:rPr lang="de-DE" dirty="0" smtClean="0"/>
              <a:t> benötigt: Klausurersatzleistung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684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8612" y="1600201"/>
            <a:ext cx="9680375" cy="2654064"/>
          </a:xfrm>
        </p:spPr>
        <p:txBody>
          <a:bodyPr>
            <a:norm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dirty="0" smtClean="0"/>
              <a:t>Tipps</a:t>
            </a:r>
            <a:br>
              <a:rPr lang="de-DE" dirty="0" smtClean="0"/>
            </a:br>
            <a:r>
              <a:rPr lang="de-DE" sz="3600" dirty="0" smtClean="0"/>
              <a:t>für den Auslandsschulbesuch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8613" y="4509120"/>
            <a:ext cx="7264623" cy="901079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29916" y="980728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>
                <a:latin typeface="Didot"/>
                <a:cs typeface="Didot"/>
              </a:rPr>
              <a:t>4</a:t>
            </a:r>
            <a:r>
              <a:rPr lang="de-DE" sz="9600" b="1" dirty="0" smtClean="0">
                <a:latin typeface="Didot"/>
                <a:cs typeface="Didot"/>
              </a:rPr>
              <a:t>.</a:t>
            </a:r>
            <a:endParaRPr lang="de-DE" sz="9600" b="1" dirty="0">
              <a:latin typeface="Didot"/>
              <a:cs typeface="Didot"/>
            </a:endParaRPr>
          </a:p>
        </p:txBody>
      </p:sp>
    </p:spTree>
    <p:extLst>
      <p:ext uri="{BB962C8B-B14F-4D97-AF65-F5344CB8AC3E}">
        <p14:creationId xmlns:p14="http://schemas.microsoft.com/office/powerpoint/2010/main" val="399635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Tipps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</a:t>
            </a:r>
            <a:r>
              <a:rPr lang="de-DE" dirty="0" smtClean="0"/>
              <a:t>icht </a:t>
            </a:r>
            <a:r>
              <a:rPr lang="de-DE" dirty="0" smtClean="0"/>
              <a:t>zu hohe Erwartungen haben</a:t>
            </a:r>
          </a:p>
          <a:p>
            <a:r>
              <a:rPr lang="de-DE" dirty="0"/>
              <a:t>a</a:t>
            </a:r>
            <a:r>
              <a:rPr lang="de-DE" dirty="0" smtClean="0"/>
              <a:t>uf </a:t>
            </a:r>
            <a:r>
              <a:rPr lang="de-DE" dirty="0" smtClean="0"/>
              <a:t>alles gefasst sein</a:t>
            </a:r>
          </a:p>
          <a:p>
            <a:r>
              <a:rPr lang="de-DE" dirty="0" smtClean="0"/>
              <a:t>Höflichkeit, Toleranz, Offenheit, Anpassungsfähigkeit, </a:t>
            </a:r>
            <a:r>
              <a:rPr lang="de-DE" dirty="0"/>
              <a:t>K</a:t>
            </a:r>
            <a:r>
              <a:rPr lang="de-DE" dirty="0" smtClean="0"/>
              <a:t>ontaktfreudigkeit, Kompromissbereitschaft</a:t>
            </a:r>
          </a:p>
          <a:p>
            <a:r>
              <a:rPr lang="de-DE" dirty="0" smtClean="0"/>
              <a:t>Kontakt zur Schule und zu ehemaligen </a:t>
            </a:r>
            <a:r>
              <a:rPr lang="de-DE" dirty="0"/>
              <a:t>K</a:t>
            </a:r>
            <a:r>
              <a:rPr lang="de-DE" dirty="0" smtClean="0"/>
              <a:t>lassenkameraden </a:t>
            </a:r>
            <a:r>
              <a:rPr lang="de-DE" dirty="0" smtClean="0"/>
              <a:t>halten (Achtung! Kurswahlen!!!)</a:t>
            </a:r>
            <a:endParaRPr lang="de-DE" dirty="0" smtClean="0"/>
          </a:p>
          <a:p>
            <a:r>
              <a:rPr lang="de-DE" dirty="0" smtClean="0"/>
              <a:t>Gastgeschenke</a:t>
            </a:r>
          </a:p>
          <a:p>
            <a:r>
              <a:rPr lang="de-DE" dirty="0"/>
              <a:t>a</a:t>
            </a:r>
            <a:r>
              <a:rPr lang="de-DE" dirty="0" smtClean="0"/>
              <a:t>n </a:t>
            </a:r>
            <a:r>
              <a:rPr lang="de-DE" dirty="0" smtClean="0"/>
              <a:t>die Regeln der Schule bzw. der </a:t>
            </a:r>
            <a:r>
              <a:rPr lang="de-DE" dirty="0"/>
              <a:t>O</a:t>
            </a:r>
            <a:r>
              <a:rPr lang="de-DE" dirty="0" smtClean="0"/>
              <a:t>rganisation halten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430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Nach der Rückkehr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</a:t>
            </a:r>
            <a:r>
              <a:rPr lang="de-DE" dirty="0" smtClean="0"/>
              <a:t>mgehend in der Schule melden</a:t>
            </a:r>
          </a:p>
          <a:p>
            <a:r>
              <a:rPr lang="de-DE" dirty="0" smtClean="0"/>
              <a:t>ggf. Wiederaufnahme des Unterrichts an der </a:t>
            </a:r>
            <a:r>
              <a:rPr lang="de-DE" dirty="0" err="1" smtClean="0"/>
              <a:t>Cäci</a:t>
            </a:r>
            <a:r>
              <a:rPr lang="de-DE" dirty="0" smtClean="0"/>
              <a:t> (Schulpflicht!)</a:t>
            </a:r>
            <a:endParaRPr lang="de-DE" dirty="0" smtClean="0"/>
          </a:p>
          <a:p>
            <a:r>
              <a:rPr lang="de-DE" dirty="0" smtClean="0"/>
              <a:t>Bescheinigung </a:t>
            </a:r>
            <a:r>
              <a:rPr lang="de-DE" dirty="0" smtClean="0"/>
              <a:t>über den regelmäßigen Schulbesuch sowie die erreichten Zeugnisse bei der Koordinatorin </a:t>
            </a:r>
            <a:r>
              <a:rPr lang="de-DE" dirty="0" smtClean="0"/>
              <a:t>vorlegen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822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2401582" y="476672"/>
            <a:ext cx="8767744" cy="751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6301105" algn="r"/>
              </a:tabLst>
            </a:pPr>
            <a:r>
              <a:rPr lang="de-DE" sz="2600" spc="-40" dirty="0" smtClean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Euphemia UCAS"/>
              </a:rPr>
              <a:t>Übersicht </a:t>
            </a:r>
            <a:endParaRPr lang="de-DE" sz="2200" spc="250" dirty="0" smtClean="0">
              <a:solidFill>
                <a:schemeClr val="tx2"/>
              </a:solidFill>
              <a:latin typeface="+mj-lt"/>
              <a:ea typeface="Times New Roman" panose="02020603050405020304" pitchFamily="18" charset="0"/>
              <a:cs typeface="Euphemia UCAS"/>
            </a:endParaRPr>
          </a:p>
          <a:p>
            <a:pPr marL="450215" indent="-1170305" algn="ctr">
              <a:spcBef>
                <a:spcPts val="100"/>
              </a:spcBef>
              <a:spcAft>
                <a:spcPts val="0"/>
              </a:spcAft>
            </a:pPr>
            <a:endParaRPr lang="de-D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8" name="Line 7"/>
          <p:cNvCxnSpPr>
            <a:cxnSpLocks noChangeShapeType="1"/>
          </p:cNvCxnSpPr>
          <p:nvPr/>
        </p:nvCxnSpPr>
        <p:spPr bwMode="auto">
          <a:xfrm>
            <a:off x="2349996" y="1052736"/>
            <a:ext cx="8856984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01582" y="1268759"/>
            <a:ext cx="849694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 smtClean="0"/>
              <a:t>Dauer des Auslandsschulbesuchs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 smtClean="0"/>
              <a:t>Formate/Formen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 smtClean="0"/>
              <a:t>Beantragung der Beurlaubung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 smtClean="0"/>
              <a:t>Tipps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 smtClean="0"/>
              <a:t>Erfahrungsberichte</a:t>
            </a:r>
            <a:br>
              <a:rPr lang="de-DE" sz="2400" dirty="0" smtClean="0"/>
            </a:br>
            <a:endParaRPr lang="de-DE" sz="2400" dirty="0" smtClean="0"/>
          </a:p>
          <a:p>
            <a:pPr>
              <a:spcAft>
                <a:spcPts val="1200"/>
              </a:spcAft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55584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8612" y="1600201"/>
            <a:ext cx="9680375" cy="2654064"/>
          </a:xfrm>
        </p:spPr>
        <p:txBody>
          <a:bodyPr>
            <a:norm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dirty="0" smtClean="0"/>
              <a:t>Erfahrungsberichte</a:t>
            </a:r>
            <a:br>
              <a:rPr lang="de-DE" dirty="0" smtClean="0"/>
            </a:b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8613" y="4509120"/>
            <a:ext cx="7264623" cy="901079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29916" y="980728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 smtClean="0">
                <a:latin typeface="Didot"/>
                <a:cs typeface="Didot"/>
              </a:rPr>
              <a:t>5.</a:t>
            </a:r>
            <a:endParaRPr lang="de-DE" sz="9600" b="1" dirty="0">
              <a:latin typeface="Didot"/>
              <a:cs typeface="Didot"/>
            </a:endParaRPr>
          </a:p>
        </p:txBody>
      </p:sp>
    </p:spTree>
    <p:extLst>
      <p:ext uri="{BB962C8B-B14F-4D97-AF65-F5344CB8AC3E}">
        <p14:creationId xmlns:p14="http://schemas.microsoft.com/office/powerpoint/2010/main" val="48711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Erfahrungsberichte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GB: Anna Böhmer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Kolumbien: </a:t>
            </a: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nneke Schoon</a:t>
            </a:r>
          </a:p>
          <a:p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Kanada: Janna Hinrichs</a:t>
            </a:r>
          </a:p>
          <a:p>
            <a:pPr marL="0" indent="0">
              <a:buNone/>
            </a:pP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Chile: Lisbeth Ritterhoff</a:t>
            </a: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8028" y="1700808"/>
            <a:ext cx="3672408" cy="2654064"/>
          </a:xfrm>
        </p:spPr>
        <p:txBody>
          <a:bodyPr>
            <a:norm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     </a:t>
            </a:r>
            <a:endParaRPr lang="de-DE" sz="4400" dirty="0"/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412" y="1268760"/>
            <a:ext cx="3005088" cy="403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46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b="1" dirty="0" smtClean="0"/>
              <a:t>Internetadressen: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2"/>
              </a:rPr>
              <a:t>www.highschool.de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3"/>
              </a:rPr>
              <a:t>www.csiet.de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4"/>
              </a:rPr>
              <a:t>www.abi-ev.de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5"/>
              </a:rPr>
              <a:t>www.schueleraustausch.de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6"/>
              </a:rPr>
              <a:t>www.schueleraustausch.net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7"/>
              </a:rPr>
              <a:t>www.ausgetauscht.de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8"/>
              </a:rPr>
              <a:t>www.auslandsjahr.org/schueleraustausch-stipendium.html</a:t>
            </a:r>
            <a:endParaRPr lang="de-DE" dirty="0" smtClean="0"/>
          </a:p>
          <a:p>
            <a:endParaRPr lang="de-DE" dirty="0" smtClean="0"/>
          </a:p>
          <a:p>
            <a:r>
              <a:rPr lang="de-DE" b="1" dirty="0" smtClean="0"/>
              <a:t>Formulare u. Infos etc. auf der Homepage</a:t>
            </a:r>
            <a:r>
              <a:rPr lang="de-DE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PPP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Auslandsjahr: Die 10 wichtigsten Fragen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Merkblatt des Kultusministeriums über den Schulbesuch im Ausland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Sicher im Ausland - Infos der Deutschen gesetzlichen Unfallversicherung e.V. (DGUV)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003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5400" dirty="0" smtClean="0"/>
              <a:t>„Die Welt ist ein Buch. Wer nie reist, sieht nur eine Seite davon.“</a:t>
            </a:r>
          </a:p>
          <a:p>
            <a:pPr marL="0" indent="0">
              <a:buNone/>
            </a:pPr>
            <a:r>
              <a:rPr lang="de-DE" dirty="0" smtClean="0"/>
              <a:t>Aurelius Augustinus (354-430)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193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8612" y="1600201"/>
            <a:ext cx="9680375" cy="2654064"/>
          </a:xfrm>
        </p:spPr>
        <p:txBody>
          <a:bodyPr>
            <a:norm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dirty="0" smtClean="0"/>
              <a:t>Dauer</a:t>
            </a:r>
            <a:br>
              <a:rPr lang="de-DE" dirty="0" smtClean="0"/>
            </a:br>
            <a:r>
              <a:rPr lang="de-DE" sz="3600" dirty="0" smtClean="0"/>
              <a:t>des Auslandsschulbesuchs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8613" y="4509120"/>
            <a:ext cx="7264623" cy="901079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29916" y="980728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 smtClean="0">
                <a:latin typeface="Didot"/>
                <a:cs typeface="Didot"/>
              </a:rPr>
              <a:t>1.</a:t>
            </a:r>
            <a:endParaRPr lang="de-DE" sz="9600" b="1" dirty="0">
              <a:latin typeface="Didot"/>
              <a:cs typeface="Didot"/>
            </a:endParaRPr>
          </a:p>
        </p:txBody>
      </p:sp>
    </p:spTree>
    <p:extLst>
      <p:ext uri="{BB962C8B-B14F-4D97-AF65-F5344CB8AC3E}">
        <p14:creationId xmlns:p14="http://schemas.microsoft.com/office/powerpoint/2010/main" val="411447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Dauer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464580"/>
              </p:ext>
            </p:extLst>
          </p:nvPr>
        </p:nvGraphicFramePr>
        <p:xfrm>
          <a:off x="1593850" y="1773238"/>
          <a:ext cx="9782176" cy="4912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45544"/>
                <a:gridCol w="2445544"/>
                <a:gridCol w="2445544"/>
                <a:gridCol w="2445544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 Jahr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r>
                        <a:rPr lang="de-DE" baseline="0" dirty="0" smtClean="0"/>
                        <a:t> J</a:t>
                      </a:r>
                      <a:r>
                        <a:rPr lang="de-DE" dirty="0" smtClean="0"/>
                        <a:t>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 Jahr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 Halbjahr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einjähriger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smtClean="0"/>
                        <a:t>Schulbesuch im Ausland </a:t>
                      </a:r>
                    </a:p>
                    <a:p>
                      <a:r>
                        <a:rPr lang="de-DE" dirty="0" smtClean="0"/>
                        <a:t>ohne spezielle Auflagen, anschließend</a:t>
                      </a:r>
                    </a:p>
                    <a:p>
                      <a:r>
                        <a:rPr lang="de-DE" dirty="0" smtClean="0"/>
                        <a:t>Besuch der Einführungsphase und</a:t>
                      </a:r>
                    </a:p>
                    <a:p>
                      <a:r>
                        <a:rPr lang="de-DE" dirty="0" smtClean="0"/>
                        <a:t>Versetzung</a:t>
                      </a:r>
                      <a:r>
                        <a:rPr lang="de-DE" baseline="0" dirty="0" smtClean="0"/>
                        <a:t> in die Qualifikationsphase</a:t>
                      </a:r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baseline="0" dirty="0" smtClean="0"/>
                        <a:t>einjähriger Schulbesuch im Ausland,</a:t>
                      </a:r>
                    </a:p>
                    <a:p>
                      <a:pPr marL="0" indent="0">
                        <a:buNone/>
                      </a:pPr>
                      <a:r>
                        <a:rPr lang="de-DE" baseline="0" dirty="0" smtClean="0"/>
                        <a:t>Erfüllung bestimmter Vorgaben lt. §4 VO-GO: Nachweis der erfolgreichen Teilnahme am Unterricht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in 2 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in einem Fach aus dem </a:t>
                      </a:r>
                      <a:r>
                        <a:rPr lang="de-DE" sz="1400" baseline="0" dirty="0" err="1" smtClean="0"/>
                        <a:t>gesellschaftswiss</a:t>
                      </a:r>
                      <a:r>
                        <a:rPr lang="de-DE" sz="1400" baseline="0" dirty="0" smtClean="0"/>
                        <a:t>. Aufgabenfeld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in Mathematik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in einem der Fächer Physik, Chemie oder Biologie</a:t>
                      </a:r>
                    </a:p>
                    <a:p>
                      <a:pPr marL="0" indent="0">
                        <a:buNone/>
                      </a:pPr>
                      <a:endParaRPr lang="de-D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dirty="0" smtClean="0"/>
                        <a:t>Einjähriger Schulbesuch im Ausland,</a:t>
                      </a:r>
                    </a:p>
                    <a:p>
                      <a:pPr marL="0" indent="0">
                        <a:buNone/>
                      </a:pPr>
                      <a:r>
                        <a:rPr lang="de-DE" dirty="0" smtClean="0"/>
                        <a:t>ohne spezielle Auflagen</a:t>
                      </a:r>
                    </a:p>
                    <a:p>
                      <a:pPr marL="0" indent="0">
                        <a:buNone/>
                      </a:pPr>
                      <a:endParaRPr lang="de-DE" dirty="0" smtClean="0"/>
                    </a:p>
                    <a:p>
                      <a:pPr marL="0" indent="0">
                        <a:buNone/>
                      </a:pPr>
                      <a:r>
                        <a:rPr lang="de-DE" dirty="0" smtClean="0"/>
                        <a:t>Voraussetzung: Versetzung in die E-Phase +</a:t>
                      </a:r>
                    </a:p>
                    <a:p>
                      <a:pPr marL="0" indent="0">
                        <a:buNone/>
                      </a:pPr>
                      <a:r>
                        <a:rPr lang="de-DE" dirty="0" smtClean="0"/>
                        <a:t>Konferenzbeschluss am Ende von Jg. 10 zum Überspringen der E-Phase</a:t>
                      </a:r>
                    </a:p>
                    <a:p>
                      <a:pPr marL="0" indent="0">
                        <a:buNone/>
                      </a:pPr>
                      <a:endParaRPr lang="de-DE" dirty="0" smtClean="0"/>
                    </a:p>
                    <a:p>
                      <a:pPr marL="0" indent="0">
                        <a:buNone/>
                      </a:pPr>
                      <a:r>
                        <a:rPr lang="de-DE" dirty="0" smtClean="0"/>
                        <a:t>&gt;&gt;&gt; nur für sehr</a:t>
                      </a:r>
                      <a:r>
                        <a:rPr lang="de-DE" baseline="0" dirty="0" smtClean="0"/>
                        <a:t> gute </a:t>
                      </a:r>
                      <a:r>
                        <a:rPr lang="de-DE" baseline="0" dirty="0" err="1" smtClean="0"/>
                        <a:t>SchülerInnen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de-DE" dirty="0" err="1" smtClean="0"/>
                        <a:t>Hj</a:t>
                      </a:r>
                      <a:r>
                        <a:rPr lang="de-DE" dirty="0" smtClean="0"/>
                        <a:t>. Schulbesuch im Ausland</a:t>
                      </a:r>
                    </a:p>
                    <a:p>
                      <a:pPr marL="0" indent="0">
                        <a:buNone/>
                      </a:pPr>
                      <a:r>
                        <a:rPr lang="de-DE" dirty="0" smtClean="0"/>
                        <a:t>ohne spezielle Auflagen, aber mit selbständigem Nacharbeiten fehlender Unterrichtsinhalte</a:t>
                      </a:r>
                    </a:p>
                    <a:p>
                      <a:pPr marL="0" indent="0">
                        <a:buNone/>
                      </a:pPr>
                      <a:endParaRPr lang="de-DE" dirty="0" smtClean="0"/>
                    </a:p>
                    <a:p>
                      <a:pPr marL="0" indent="0">
                        <a:buNone/>
                      </a:pPr>
                      <a:r>
                        <a:rPr lang="de-DE" dirty="0" smtClean="0"/>
                        <a:t>2. </a:t>
                      </a:r>
                      <a:r>
                        <a:rPr lang="de-DE" dirty="0" err="1" smtClean="0"/>
                        <a:t>Hj</a:t>
                      </a:r>
                      <a:r>
                        <a:rPr lang="de-DE" dirty="0" smtClean="0"/>
                        <a:t>. Schulbesuch in</a:t>
                      </a:r>
                      <a:r>
                        <a:rPr lang="de-DE" baseline="0" dirty="0" smtClean="0"/>
                        <a:t> der Einführungsphase und</a:t>
                      </a:r>
                    </a:p>
                    <a:p>
                      <a:pPr marL="0" indent="0">
                        <a:buNone/>
                      </a:pPr>
                      <a:r>
                        <a:rPr lang="de-DE" baseline="0" dirty="0" smtClean="0"/>
                        <a:t>Versetzung in die Qualifikationsphase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39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8612" y="1600201"/>
            <a:ext cx="9680375" cy="2654064"/>
          </a:xfrm>
        </p:spPr>
        <p:txBody>
          <a:bodyPr>
            <a:norm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dirty="0" smtClean="0"/>
              <a:t>Formate</a:t>
            </a:r>
            <a:br>
              <a:rPr lang="de-DE" dirty="0" smtClean="0"/>
            </a:br>
            <a:r>
              <a:rPr lang="de-DE" sz="3600" dirty="0" smtClean="0"/>
              <a:t>des Auslandsschulbesuchs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8613" y="4509120"/>
            <a:ext cx="7264623" cy="901079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29916" y="980728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>
                <a:latin typeface="Didot"/>
                <a:cs typeface="Didot"/>
              </a:rPr>
              <a:t>2</a:t>
            </a:r>
            <a:r>
              <a:rPr lang="de-DE" sz="9600" b="1" dirty="0" smtClean="0">
                <a:latin typeface="Didot"/>
                <a:cs typeface="Didot"/>
              </a:rPr>
              <a:t>.</a:t>
            </a:r>
            <a:endParaRPr lang="de-DE" sz="9600" b="1" dirty="0">
              <a:latin typeface="Didot"/>
              <a:cs typeface="Didot"/>
            </a:endParaRPr>
          </a:p>
        </p:txBody>
      </p:sp>
    </p:spTree>
    <p:extLst>
      <p:ext uri="{BB962C8B-B14F-4D97-AF65-F5344CB8AC3E}">
        <p14:creationId xmlns:p14="http://schemas.microsoft.com/office/powerpoint/2010/main" val="223687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Über eine Organisation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57909" y="1772816"/>
            <a:ext cx="5832647" cy="43924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Kriterien für die Auswahl:</a:t>
            </a: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Sitz der Organisation in Deutschland?</a:t>
            </a: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verständliche AGBs?</a:t>
            </a: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Reaktion auf Nachfragen?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angjährige Erfahrung?</a:t>
            </a: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Betreuernetzwerk im Gastland?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tipendien </a:t>
            </a: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fast nur bei gemeinnützigen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Organisationen</a:t>
            </a: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Erfahrungsberichte von </a:t>
            </a:r>
            <a:r>
              <a:rPr lang="de-D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eilnehmerInnen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5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Schüleraustausch DFJW (OFAJ)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- Voltaire-Programm (6 Monate) (von März bis September kommen die frz. </a:t>
            </a:r>
            <a:r>
              <a:rPr lang="de-DE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Sch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 nach </a:t>
            </a:r>
            <a:r>
              <a:rPr lang="de-DE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Dtl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., von September bis Februar gehen die dt. </a:t>
            </a:r>
            <a:r>
              <a:rPr lang="de-DE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Sch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 nach </a:t>
            </a:r>
            <a:r>
              <a:rPr lang="de-DE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Frkr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.)</a:t>
            </a:r>
          </a:p>
          <a:p>
            <a:pPr>
              <a:buFontTx/>
              <a:buChar char="-"/>
            </a:pP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Brigitte-</a:t>
            </a:r>
            <a:r>
              <a:rPr lang="de-DE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Sauzay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-Programm (3 Monate)</a:t>
            </a:r>
          </a:p>
          <a:p>
            <a:pPr>
              <a:buFontTx/>
              <a:buChar char="-"/>
            </a:pPr>
            <a:r>
              <a:rPr lang="de-DE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ür </a:t>
            </a:r>
            <a:r>
              <a:rPr lang="de-DE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Sch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 der 8., 9. u. 10. Klasse</a:t>
            </a:r>
          </a:p>
          <a:p>
            <a:pPr>
              <a:buFontTx/>
              <a:buChar char="-"/>
            </a:pPr>
            <a:r>
              <a:rPr lang="de-DE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Informationen über die </a:t>
            </a:r>
            <a:r>
              <a:rPr lang="de-DE" sz="20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FranzösischlehrerInnen</a:t>
            </a:r>
            <a:endParaRPr lang="de-DE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Vorteile: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Ansprechpartner vor 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ur Reisekosten</a:t>
            </a:r>
          </a:p>
          <a:p>
            <a:pPr marL="0" indent="0">
              <a:buNone/>
            </a:pP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82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Schüleraustausch DFJW (OFAJ)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Infos unter:</a:t>
            </a: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  <a:hlinkClick r:id="rId3"/>
              </a:rPr>
              <a:t>http://www.kmk-pad.org/programme/stipendienprogramm-voltaire/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/>
                </a:solidFill>
                <a:hlinkClick r:id="rId4"/>
              </a:rPr>
              <a:t>www.programme-voltaire.xialys.fr</a:t>
            </a:r>
            <a:endParaRPr lang="de-DE" dirty="0" smtClean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/>
                </a:solidFill>
                <a:hlinkClick r:id="rId5"/>
              </a:rPr>
              <a:t>voltaire@centre-francais.de</a:t>
            </a:r>
            <a:endParaRPr lang="de-DE" dirty="0" smtClean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/>
                </a:solidFill>
                <a:hlinkClick r:id="rId6"/>
              </a:rPr>
              <a:t>www.dfjw.org</a:t>
            </a:r>
            <a:endParaRPr lang="de-DE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3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ematik 16: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16309068_TF02787947" id="{C1576DAF-C5C4-4C51-88ED-7783D3D40434}" vid="{34A11073-710A-4964-9C24-5C4495B1BC2C}"/>
    </a:ext>
  </a:extLst>
</a:theme>
</file>

<file path=ppt/theme/theme2.xml><?xml version="1.0" encoding="utf-8"?>
<a:theme xmlns:a="http://schemas.openxmlformats.org/drawingml/2006/main" name="Office-Design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für den Mathematikunterricht mit Pi (Breitbild)</Template>
  <TotalTime>0</TotalTime>
  <Words>729</Words>
  <Application>Microsoft Office PowerPoint</Application>
  <PresentationFormat>Benutzerdefiniert</PresentationFormat>
  <Paragraphs>174</Paragraphs>
  <Slides>23</Slides>
  <Notes>17</Notes>
  <HiddenSlides>6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Mathematik 16:9</vt:lpstr>
      <vt:lpstr>    Informationen zum Auslandsschulbesuch  </vt:lpstr>
      <vt:lpstr>PowerPoint-Präsentation</vt:lpstr>
      <vt:lpstr>PowerPoint-Präsentation</vt:lpstr>
      <vt:lpstr>  Dauer des Auslandsschulbesuchs</vt:lpstr>
      <vt:lpstr>Dauer</vt:lpstr>
      <vt:lpstr>  Formate des Auslandsschulbesuchs</vt:lpstr>
      <vt:lpstr>Über eine Organisation</vt:lpstr>
      <vt:lpstr>Schüleraustausch DFJW (OFAJ)</vt:lpstr>
      <vt:lpstr>Schüleraustausch DFJW (OFAJ)</vt:lpstr>
      <vt:lpstr>Parlamentarisches Patenschaftsprogramm des Dt. Bundestages</vt:lpstr>
      <vt:lpstr>Rotary</vt:lpstr>
      <vt:lpstr>Private Organisation</vt:lpstr>
      <vt:lpstr>Kosten</vt:lpstr>
      <vt:lpstr>  Beurlaubung für den Auslandsschulbesuch</vt:lpstr>
      <vt:lpstr>Beurlaubung</vt:lpstr>
      <vt:lpstr>Praktikum in der EP</vt:lpstr>
      <vt:lpstr>  Tipps für den Auslandsschulbesuch</vt:lpstr>
      <vt:lpstr>Tipps</vt:lpstr>
      <vt:lpstr>Nach der Rückkehr</vt:lpstr>
      <vt:lpstr>  Erfahrungsberichte </vt:lpstr>
      <vt:lpstr>Erfahrungsberichte</vt:lpstr>
      <vt:lpstr>       </vt:lpstr>
      <vt:lpstr>Informationen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Titellayout</dc:title>
  <dc:creator>Schmidt</dc:creator>
  <cp:lastModifiedBy>Computer</cp:lastModifiedBy>
  <cp:revision>202</cp:revision>
  <cp:lastPrinted>2020-10-05T08:55:18Z</cp:lastPrinted>
  <dcterms:created xsi:type="dcterms:W3CDTF">2018-11-17T15:09:40Z</dcterms:created>
  <dcterms:modified xsi:type="dcterms:W3CDTF">2020-10-05T08:57:13Z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