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1"/>
  </p:notesMasterIdLst>
  <p:sldIdLst>
    <p:sldId id="260" r:id="rId2"/>
    <p:sldId id="257" r:id="rId3"/>
    <p:sldId id="259" r:id="rId4"/>
    <p:sldId id="261" r:id="rId5"/>
    <p:sldId id="258" r:id="rId6"/>
    <p:sldId id="265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36" autoAdjust="0"/>
    <p:restoredTop sz="89883" autoAdjust="0"/>
  </p:normalViewPr>
  <p:slideViewPr>
    <p:cSldViewPr snapToObjects="1">
      <p:cViewPr>
        <p:scale>
          <a:sx n="100" d="100"/>
          <a:sy n="100" d="100"/>
        </p:scale>
        <p:origin x="-1096" y="1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7E466-AA35-EC41-9BAC-FB76DF7D2B2B}" type="datetimeFigureOut">
              <a:rPr lang="de-DE" smtClean="0"/>
              <a:pPr/>
              <a:t>04.06.2014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B0991-FD6A-2D43-8A24-F180ADE7C51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B0991-FD6A-2D43-8A24-F180ADE7C518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Mastertitelformat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Master-Untertitelformat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672E55A-8FBE-9240-97FF-6178E74D54F9}" type="datetimeFigureOut">
              <a:rPr lang="de-DE" smtClean="0"/>
              <a:pPr/>
              <a:t>04.06.2014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AE5672-2BB3-C646-81FB-7090460FB64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Mastertitelformat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Mastertextformat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E55A-8FBE-9240-97FF-6178E74D54F9}" type="datetimeFigureOut">
              <a:rPr lang="de-DE" smtClean="0"/>
              <a:pPr/>
              <a:t>04.06.2014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5672-2BB3-C646-81FB-7090460FB64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Mastertitelformat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Mastertextformat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672E55A-8FBE-9240-97FF-6178E74D54F9}" type="datetimeFigureOut">
              <a:rPr lang="de-DE" smtClean="0"/>
              <a:pPr/>
              <a:t>04.06.2014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4AE5672-2BB3-C646-81FB-7090460FB64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de-DE" smtClean="0"/>
              <a:t>Mastertitelformat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E55A-8FBE-9240-97FF-6178E74D54F9}" type="datetimeFigureOut">
              <a:rPr lang="de-DE" smtClean="0"/>
              <a:pPr/>
              <a:t>04.06.2014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AE5672-2BB3-C646-81FB-7090460FB64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Mastertextformat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Abschnitts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Mastertextformat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Mastertitelformat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E55A-8FBE-9240-97FF-6178E74D54F9}" type="datetimeFigureOut">
              <a:rPr lang="de-DE" smtClean="0"/>
              <a:pPr/>
              <a:t>04.06.2014</a:t>
            </a:fld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4AE5672-2BB3-C646-81FB-7090460FB64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Mastertitelformat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Mastertextformat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Mastertextformat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672E55A-8FBE-9240-97FF-6178E74D54F9}" type="datetimeFigureOut">
              <a:rPr lang="de-DE" smtClean="0"/>
              <a:pPr/>
              <a:t>04.06.2014</a:t>
            </a:fld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4AE5672-2BB3-C646-81FB-7090460FB64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Mastertitelformat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Mastertextformat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Mastertextformat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672E55A-8FBE-9240-97FF-6178E74D54F9}" type="datetimeFigureOut">
              <a:rPr lang="de-DE" smtClean="0"/>
              <a:pPr/>
              <a:t>04.06.2014</a:t>
            </a:fld>
            <a:endParaRPr lang="de-DE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4AE5672-2BB3-C646-81FB-7090460FB64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Mastertextformat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Mastertextformat bearbeiten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Mastertitelformat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E55A-8FBE-9240-97FF-6178E74D54F9}" type="datetimeFigureOut">
              <a:rPr lang="de-DE" smtClean="0"/>
              <a:pPr/>
              <a:t>04.06.2014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AE5672-2BB3-C646-81FB-7090460FB64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E55A-8FBE-9240-97FF-6178E74D54F9}" type="datetimeFigureOut">
              <a:rPr lang="de-DE" smtClean="0"/>
              <a:pPr/>
              <a:t>04.06.2014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AE5672-2BB3-C646-81FB-7090460FB64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Mastertitelformat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72E55A-8FBE-9240-97FF-6178E74D54F9}" type="datetimeFigureOut">
              <a:rPr lang="de-DE" smtClean="0"/>
              <a:pPr/>
              <a:t>04.06.2014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AE5672-2BB3-C646-81FB-7090460FB64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Mastertextformat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Mastertextformat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Bild mit Beschriftung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Mastertextformat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Mastertitelformat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672E55A-8FBE-9240-97FF-6178E74D54F9}" type="datetimeFigureOut">
              <a:rPr lang="de-DE" smtClean="0"/>
              <a:pPr/>
              <a:t>04.06.2014</a:t>
            </a:fld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4AE5672-2BB3-C646-81FB-7090460FB64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smtClean="0"/>
              <a:t>Mastertitelformat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Mastertextformat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672E55A-8FBE-9240-97FF-6178E74D54F9}" type="datetimeFigureOut">
              <a:rPr lang="de-DE" smtClean="0"/>
              <a:pPr/>
              <a:t>04.06.2014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4AE5672-2BB3-C646-81FB-7090460FB64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09600" y="2133600"/>
            <a:ext cx="8229600" cy="1524000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 smtClean="0"/>
              <a:t>„Ehemalige  berichten“ 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sz="3111" dirty="0" smtClean="0"/>
              <a:t>Evaluation der  </a:t>
            </a:r>
            <a:br>
              <a:rPr lang="de-DE" sz="3111" dirty="0" smtClean="0"/>
            </a:br>
            <a:r>
              <a:rPr lang="de-DE" sz="3111" dirty="0" smtClean="0"/>
              <a:t>ZWEIJÄHRIGEN </a:t>
            </a:r>
            <a:r>
              <a:rPr lang="de-DE" sz="3111" dirty="0" err="1" smtClean="0"/>
              <a:t>PROBEphase</a:t>
            </a:r>
            <a:r>
              <a:rPr lang="de-DE" sz="3111" dirty="0" smtClean="0"/>
              <a:t>  </a:t>
            </a:r>
            <a:endParaRPr lang="de-DE" sz="311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2000" dirty="0" smtClean="0"/>
              <a:t>Aline Kolloge, Cäcilienschule Oldenburg  </a:t>
            </a:r>
            <a:endParaRPr lang="de-DE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564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            </a:t>
            </a:r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932086" y="404019"/>
            <a:ext cx="6840314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200" b="1" i="0" u="none" strike="noStrike" kern="0" cap="none" spc="0" normalizeH="0" baseline="0" noProof="0" dirty="0">
              <a:ln>
                <a:noFill/>
              </a:ln>
              <a:solidFill>
                <a:srgbClr val="0066B3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Inhaltsplatzhalter 2"/>
          <p:cNvSpPr txBox="1">
            <a:spLocks/>
          </p:cNvSpPr>
          <p:nvPr/>
        </p:nvSpPr>
        <p:spPr bwMode="auto">
          <a:xfrm>
            <a:off x="179389" y="1905000"/>
            <a:ext cx="8659812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457200" y="457199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 smtClean="0">
                <a:solidFill>
                  <a:srgbClr val="F79646"/>
                </a:solidFill>
              </a:rPr>
              <a:t>Berufsorientierungskonzept der </a:t>
            </a:r>
            <a:r>
              <a:rPr lang="de-DE" sz="3200" dirty="0" err="1" smtClean="0">
                <a:solidFill>
                  <a:srgbClr val="F79646"/>
                </a:solidFill>
              </a:rPr>
              <a:t>Cäci</a:t>
            </a:r>
            <a:r>
              <a:rPr lang="de-DE" sz="3200" dirty="0" smtClean="0">
                <a:solidFill>
                  <a:srgbClr val="F79646"/>
                </a:solidFill>
              </a:rPr>
              <a:t> im Überblick </a:t>
            </a:r>
          </a:p>
        </p:txBody>
      </p:sp>
      <p:sp>
        <p:nvSpPr>
          <p:cNvPr id="11" name="Inhaltsplatzhalter 10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  <p:pic>
        <p:nvPicPr>
          <p:cNvPr id="15" name="Bild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1" y="1600200"/>
            <a:ext cx="8229600" cy="49592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de-DE" sz="3200" dirty="0" smtClean="0">
                <a:solidFill>
                  <a:srgbClr val="F79646"/>
                </a:solidFill>
              </a:rPr>
              <a:t>Idee/Konzeption des Projektes „Ehemalige berichten“ </a:t>
            </a:r>
            <a:endParaRPr lang="de-DE" sz="3200" dirty="0">
              <a:solidFill>
                <a:srgbClr val="F79646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  <a:p>
            <a:r>
              <a:rPr lang="de-DE" dirty="0" smtClean="0"/>
              <a:t>Ehemalige </a:t>
            </a:r>
            <a:r>
              <a:rPr lang="de-DE" dirty="0" err="1" smtClean="0"/>
              <a:t>Cäci-Schüler</a:t>
            </a:r>
            <a:r>
              <a:rPr lang="de-DE" dirty="0" smtClean="0"/>
              <a:t> berichten „aus erster Hand“ von ihren vielfältigen Erfahrungen nach dem Abitur</a:t>
            </a:r>
          </a:p>
          <a:p>
            <a:r>
              <a:rPr lang="de-DE" dirty="0" smtClean="0"/>
              <a:t>Oberstufenschüler haben so die Möglichkeit, Fragen zu stellen, Tipps für den eigenen </a:t>
            </a:r>
            <a:r>
              <a:rPr lang="de-DE" dirty="0" smtClean="0"/>
              <a:t>Berufsorientierungsprozess </a:t>
            </a:r>
            <a:r>
              <a:rPr lang="de-DE" dirty="0" smtClean="0"/>
              <a:t>zu erhalten etc.</a:t>
            </a:r>
          </a:p>
          <a:p>
            <a:r>
              <a:rPr lang="de-DE" dirty="0" smtClean="0"/>
              <a:t>„</a:t>
            </a:r>
            <a:r>
              <a:rPr lang="de-DE" dirty="0" err="1" smtClean="0"/>
              <a:t>Cäci-Generationen</a:t>
            </a:r>
            <a:r>
              <a:rPr lang="de-DE" dirty="0" smtClean="0"/>
              <a:t>“ kommen miteinander ins Gespräch; Verbindung </a:t>
            </a:r>
            <a:r>
              <a:rPr lang="de-DE" dirty="0" smtClean="0"/>
              <a:t>zur </a:t>
            </a:r>
            <a:r>
              <a:rPr lang="de-DE" dirty="0" err="1" smtClean="0"/>
              <a:t>Cäci</a:t>
            </a:r>
            <a:r>
              <a:rPr lang="de-DE" dirty="0" smtClean="0"/>
              <a:t> bleibt über das Abitur hinaus bestehen   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smtClean="0">
                <a:solidFill>
                  <a:srgbClr val="F79646"/>
                </a:solidFill>
              </a:rPr>
              <a:t>Organisatorisches</a:t>
            </a:r>
            <a:r>
              <a:rPr lang="de-DE" dirty="0" smtClean="0">
                <a:solidFill>
                  <a:srgbClr val="F79646"/>
                </a:solidFill>
              </a:rPr>
              <a:t> 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de-DE" dirty="0" smtClean="0"/>
          </a:p>
          <a:p>
            <a:r>
              <a:rPr lang="de-DE" dirty="0" smtClean="0"/>
              <a:t>Zeit: Donnerstag vor den Weihnachtsferien</a:t>
            </a:r>
          </a:p>
          <a:p>
            <a:pPr>
              <a:buNone/>
            </a:pPr>
            <a:r>
              <a:rPr lang="de-DE" dirty="0" smtClean="0"/>
              <a:t>	14:00 bis 16:00 Uhr </a:t>
            </a:r>
          </a:p>
          <a:p>
            <a:r>
              <a:rPr lang="de-DE" dirty="0" smtClean="0"/>
              <a:t>Teilnehmer: alle Schüler der Jahrgänge 11 und 12 </a:t>
            </a:r>
          </a:p>
          <a:p>
            <a:pPr>
              <a:buNone/>
            </a:pPr>
            <a:r>
              <a:rPr lang="de-DE" dirty="0" smtClean="0"/>
              <a:t>	sowie freiwillige </a:t>
            </a:r>
            <a:r>
              <a:rPr lang="de-DE" dirty="0" err="1" smtClean="0"/>
              <a:t>Cäci-Ehemalige</a:t>
            </a:r>
            <a:endParaRPr lang="de-DE" dirty="0" smtClean="0"/>
          </a:p>
          <a:p>
            <a:r>
              <a:rPr lang="de-DE" dirty="0" smtClean="0"/>
              <a:t>Für Schüler verpflichtender Besuch von zwei angebotenen Veranstaltungen (je ca. 45-50 Minuten), zu denen sich sich vorab angemeldet haben (Organisation über ausgehängte Listen)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>
                <a:solidFill>
                  <a:srgbClr val="F79646"/>
                </a:solidFill>
              </a:rPr>
              <a:t>Bisher angebotene Themen/Schwerpunkte</a:t>
            </a:r>
            <a:endParaRPr lang="de-DE" sz="3200" dirty="0">
              <a:solidFill>
                <a:srgbClr val="F79646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8229600" cy="5211762"/>
          </a:xfrm>
        </p:spPr>
        <p:txBody>
          <a:bodyPr>
            <a:noAutofit/>
          </a:bodyPr>
          <a:lstStyle/>
          <a:p>
            <a:pPr>
              <a:buNone/>
            </a:pPr>
            <a:endParaRPr lang="de-DE" sz="1300" dirty="0" smtClean="0"/>
          </a:p>
          <a:p>
            <a:pPr algn="ctr">
              <a:buNone/>
            </a:pPr>
            <a:r>
              <a:rPr lang="de-DE" sz="1800" b="1" dirty="0" smtClean="0"/>
              <a:t>Studium I:</a:t>
            </a:r>
            <a:r>
              <a:rPr lang="de-DE" sz="1300" dirty="0" smtClean="0"/>
              <a:t> </a:t>
            </a:r>
          </a:p>
          <a:p>
            <a:pPr>
              <a:buNone/>
            </a:pPr>
            <a:r>
              <a:rPr lang="de-DE" sz="1300" dirty="0" smtClean="0"/>
              <a:t> </a:t>
            </a:r>
          </a:p>
          <a:p>
            <a:r>
              <a:rPr lang="de-DE" sz="1500" dirty="0" smtClean="0"/>
              <a:t> Lehramt an Grundschulen (Deutsch, Sachunterricht) </a:t>
            </a:r>
          </a:p>
          <a:p>
            <a:r>
              <a:rPr lang="de-DE" sz="1500" dirty="0" smtClean="0"/>
              <a:t> Lehramt an Gymnasien (Deutsch, Englisch, Politik-Wirtschaft, Geschichte, Musik, ev. Theologie, Sport)</a:t>
            </a:r>
          </a:p>
          <a:p>
            <a:r>
              <a:rPr lang="de-DE" sz="1500" dirty="0" smtClean="0"/>
              <a:t> Medizin, auch: Warten auf einen Medizinstudienplatz (Überbrückungen), Studieren in Österreich</a:t>
            </a:r>
          </a:p>
          <a:p>
            <a:r>
              <a:rPr lang="de-DE" sz="1500" dirty="0" smtClean="0"/>
              <a:t> Mathematik (</a:t>
            </a:r>
            <a:r>
              <a:rPr lang="de-DE" sz="1500" dirty="0" err="1" smtClean="0"/>
              <a:t>u.a</a:t>
            </a:r>
            <a:r>
              <a:rPr lang="de-DE" sz="1500" dirty="0" smtClean="0"/>
              <a:t>. insbesondere für Schülerinnen) </a:t>
            </a:r>
          </a:p>
          <a:p>
            <a:r>
              <a:rPr lang="de-DE" sz="1500" dirty="0" smtClean="0"/>
              <a:t> Kulturwissenschaften </a:t>
            </a:r>
          </a:p>
          <a:p>
            <a:r>
              <a:rPr lang="de-DE" sz="1500" dirty="0" smtClean="0"/>
              <a:t> Germanistik</a:t>
            </a:r>
          </a:p>
          <a:p>
            <a:r>
              <a:rPr lang="de-DE" sz="1500" dirty="0" smtClean="0"/>
              <a:t> Wirtschaftskommunikation</a:t>
            </a:r>
          </a:p>
          <a:p>
            <a:r>
              <a:rPr lang="de-DE" sz="1500" dirty="0" smtClean="0"/>
              <a:t> Betriebswirtschaftslehre, Verwaltungsbetriebswirtschaft</a:t>
            </a:r>
          </a:p>
          <a:p>
            <a:r>
              <a:rPr lang="de-DE" sz="1500" dirty="0" smtClean="0"/>
              <a:t> Psychologie</a:t>
            </a:r>
          </a:p>
          <a:p>
            <a:r>
              <a:rPr lang="de-DE" sz="1500" dirty="0" smtClean="0"/>
              <a:t> Philosophie</a:t>
            </a:r>
          </a:p>
          <a:p>
            <a:r>
              <a:rPr lang="de-DE" sz="1500" dirty="0" smtClean="0"/>
              <a:t> Geschichte </a:t>
            </a:r>
          </a:p>
          <a:p>
            <a:r>
              <a:rPr lang="de-DE" sz="1500" dirty="0" smtClean="0"/>
              <a:t> Theologie</a:t>
            </a:r>
          </a:p>
          <a:p>
            <a:r>
              <a:rPr lang="de-DE" sz="1500" dirty="0" smtClean="0"/>
              <a:t> Jura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>
                <a:solidFill>
                  <a:srgbClr val="F79646"/>
                </a:solidFill>
              </a:rPr>
              <a:t>Bisher angebotene Themen/Schwerpunkte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de-DE" sz="1500" b="1" dirty="0" smtClean="0"/>
          </a:p>
          <a:p>
            <a:pPr algn="ctr">
              <a:buNone/>
            </a:pPr>
            <a:r>
              <a:rPr lang="de-DE" sz="1800" b="1" dirty="0" smtClean="0"/>
              <a:t>Studium II:</a:t>
            </a:r>
            <a:endParaRPr lang="de-DE" sz="1800" dirty="0" smtClean="0"/>
          </a:p>
          <a:p>
            <a:r>
              <a:rPr lang="de-DE" sz="1500" dirty="0" smtClean="0"/>
              <a:t> Geowissenschaften/Ozeanographie</a:t>
            </a:r>
          </a:p>
          <a:p>
            <a:r>
              <a:rPr lang="de-DE" sz="1500" dirty="0" smtClean="0"/>
              <a:t> Erneuerbare Energien </a:t>
            </a:r>
          </a:p>
          <a:p>
            <a:r>
              <a:rPr lang="de-DE" sz="1500" dirty="0" smtClean="0"/>
              <a:t> Kulturwissenschaften / Digitale Medien </a:t>
            </a:r>
          </a:p>
          <a:p>
            <a:r>
              <a:rPr lang="de-DE" sz="1500" dirty="0" smtClean="0"/>
              <a:t> Wirtschaftskommunikation   </a:t>
            </a:r>
          </a:p>
          <a:p>
            <a:r>
              <a:rPr lang="de-DE" sz="1500" dirty="0" smtClean="0"/>
              <a:t> Wirtschaftsingenieurwesen / Bauingenieurwesen </a:t>
            </a:r>
          </a:p>
          <a:p>
            <a:r>
              <a:rPr lang="de-DE" sz="1500" dirty="0" smtClean="0"/>
              <a:t> Gerontologie/ Soziale Arbeit</a:t>
            </a:r>
          </a:p>
          <a:p>
            <a:r>
              <a:rPr lang="de-DE" sz="1500" dirty="0" smtClean="0"/>
              <a:t> duales Studium Fachrichtung B.A. Industrie</a:t>
            </a:r>
          </a:p>
          <a:p>
            <a:r>
              <a:rPr lang="de-DE" sz="1500" dirty="0" smtClean="0"/>
              <a:t> Studieren in Oldenburg / Braunschweig / Osnabrück / Hannover / Bremen (Universität Bremen, Jacobs University)</a:t>
            </a:r>
          </a:p>
          <a:p>
            <a:r>
              <a:rPr lang="de-DE" sz="1500" dirty="0" smtClean="0"/>
              <a:t> Studieren bei der Bundeswehr     </a:t>
            </a:r>
          </a:p>
          <a:p>
            <a:r>
              <a:rPr lang="de-DE" sz="1500" dirty="0" smtClean="0"/>
              <a:t> Studieren in den Niederlanden</a:t>
            </a:r>
          </a:p>
          <a:p>
            <a:r>
              <a:rPr lang="de-DE" sz="1500" dirty="0" smtClean="0"/>
              <a:t> Studienfinanzierung (BAföG)               </a:t>
            </a:r>
          </a:p>
          <a:p>
            <a:r>
              <a:rPr lang="de-DE" sz="1500" dirty="0" smtClean="0"/>
              <a:t> Studienabbruch / Studienwechsel</a:t>
            </a:r>
          </a:p>
          <a:p>
            <a:pPr>
              <a:buNone/>
            </a:pPr>
            <a:r>
              <a:rPr lang="de-DE" sz="1500" dirty="0" smtClean="0"/>
              <a:t>   </a:t>
            </a:r>
          </a:p>
          <a:p>
            <a:endParaRPr lang="de-DE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>
                <a:solidFill>
                  <a:srgbClr val="F79646"/>
                </a:solidFill>
              </a:rPr>
              <a:t>Bisher angebotene Themen/Schwerpunkte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de-DE" sz="1730" b="1" dirty="0" smtClean="0"/>
          </a:p>
          <a:p>
            <a:pPr algn="ctr">
              <a:buNone/>
            </a:pPr>
            <a:r>
              <a:rPr lang="de-DE" sz="1946" b="1" dirty="0" smtClean="0"/>
              <a:t>Ausbildung:</a:t>
            </a:r>
            <a:r>
              <a:rPr lang="de-DE" sz="1300" dirty="0" smtClean="0"/>
              <a:t> </a:t>
            </a:r>
          </a:p>
          <a:p>
            <a:r>
              <a:rPr lang="de-DE" sz="1622" dirty="0" smtClean="0"/>
              <a:t>  </a:t>
            </a:r>
            <a:r>
              <a:rPr lang="de-DE" sz="1765" dirty="0" smtClean="0"/>
              <a:t>Mediengestalter Bild und Ton</a:t>
            </a:r>
          </a:p>
          <a:p>
            <a:r>
              <a:rPr lang="de-DE" sz="1765" dirty="0" smtClean="0"/>
              <a:t> </a:t>
            </a:r>
            <a:r>
              <a:rPr lang="de-DE" sz="1765" dirty="0" err="1" smtClean="0"/>
              <a:t>Nutzfahrzeugmechatroniker</a:t>
            </a:r>
            <a:endParaRPr lang="de-DE" sz="1765" dirty="0" smtClean="0"/>
          </a:p>
          <a:p>
            <a:r>
              <a:rPr lang="de-DE" sz="1765" dirty="0" smtClean="0"/>
              <a:t> </a:t>
            </a:r>
            <a:r>
              <a:rPr lang="de-DE" sz="1765" dirty="0" err="1" smtClean="0"/>
              <a:t>Steurfachangestellter</a:t>
            </a:r>
            <a:r>
              <a:rPr lang="de-DE" sz="1765" dirty="0" smtClean="0"/>
              <a:t> </a:t>
            </a:r>
          </a:p>
          <a:p>
            <a:pPr>
              <a:buNone/>
            </a:pPr>
            <a:endParaRPr lang="de-DE" sz="1300" dirty="0" smtClean="0"/>
          </a:p>
          <a:p>
            <a:pPr>
              <a:buNone/>
            </a:pPr>
            <a:endParaRPr lang="de-DE" sz="1300" dirty="0" smtClean="0"/>
          </a:p>
          <a:p>
            <a:pPr algn="ctr">
              <a:buNone/>
            </a:pPr>
            <a:r>
              <a:rPr lang="de-DE" sz="1946" b="1" dirty="0" smtClean="0"/>
              <a:t>Sonstiges:</a:t>
            </a:r>
          </a:p>
          <a:p>
            <a:r>
              <a:rPr lang="de-DE" sz="1765" dirty="0" smtClean="0"/>
              <a:t> Praktikum (Marketingagentur)</a:t>
            </a:r>
          </a:p>
          <a:p>
            <a:r>
              <a:rPr lang="de-DE" sz="1765" dirty="0" smtClean="0"/>
              <a:t> FSJ Kultur</a:t>
            </a:r>
          </a:p>
          <a:p>
            <a:r>
              <a:rPr lang="de-DE" sz="1765" dirty="0" smtClean="0"/>
              <a:t> FSJ Sport </a:t>
            </a:r>
          </a:p>
          <a:p>
            <a:r>
              <a:rPr lang="de-DE" sz="1765" dirty="0" smtClean="0"/>
              <a:t> Freiwilligendienste und Austauschprogramme ins Europäische Ausland (EFD, Erasmus, Praktika, Sprachkurse… )</a:t>
            </a:r>
          </a:p>
          <a:p>
            <a:r>
              <a:rPr lang="de-DE" sz="1765" dirty="0" smtClean="0"/>
              <a:t> Stipendien: Studienstiftung des Deutschen Volkes</a:t>
            </a:r>
          </a:p>
          <a:p>
            <a:r>
              <a:rPr lang="de-DE" sz="1765" dirty="0" smtClean="0"/>
              <a:t> Auslandsaufenthalte in Afrika (Tansania) / Kanada </a:t>
            </a:r>
          </a:p>
          <a:p>
            <a:r>
              <a:rPr lang="de-DE" sz="1765" dirty="0" smtClean="0"/>
              <a:t> Au Pair (London, USA)</a:t>
            </a:r>
          </a:p>
          <a:p>
            <a:pPr>
              <a:buNone/>
            </a:pPr>
            <a:r>
              <a:rPr lang="de-DE" sz="1622" dirty="0" smtClean="0"/>
              <a:t>     </a:t>
            </a:r>
            <a:endParaRPr lang="de-DE" sz="1622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smtClean="0">
                <a:solidFill>
                  <a:srgbClr val="F79646"/>
                </a:solidFill>
              </a:rPr>
              <a:t>Bisherige Erfahrungen und Ergebnisse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de-DE" dirty="0" smtClean="0"/>
          </a:p>
          <a:p>
            <a:pPr>
              <a:buNone/>
            </a:pPr>
            <a:endParaRPr lang="de-DE" i="1" dirty="0" smtClean="0"/>
          </a:p>
          <a:p>
            <a:pPr>
              <a:buNone/>
            </a:pPr>
            <a:r>
              <a:rPr lang="de-DE" b="1" dirty="0" smtClean="0"/>
              <a:t>	Nahezu alle Schüler fanden die Berichte der Ehemaligen (sehr) interessant </a:t>
            </a:r>
            <a:r>
              <a:rPr lang="de-DE" dirty="0" smtClean="0"/>
              <a:t>(Q1: 95%, Q2: 100%). </a:t>
            </a:r>
          </a:p>
          <a:p>
            <a:pPr>
              <a:buNone/>
            </a:pPr>
            <a:r>
              <a:rPr lang="de-DE" b="1" dirty="0" smtClean="0"/>
              <a:t>  </a:t>
            </a:r>
          </a:p>
          <a:p>
            <a:pPr>
              <a:buNone/>
            </a:pPr>
            <a:r>
              <a:rPr lang="de-DE" b="1" dirty="0" smtClean="0"/>
              <a:t>	Eine eindeutige Mehrheit aller Teilnehmer sieht das Projekt als (sehr) sinnvolle Ergänzung im Berufsorientierungskonzept der </a:t>
            </a:r>
            <a:r>
              <a:rPr lang="de-DE" b="1" dirty="0" err="1" smtClean="0"/>
              <a:t>Cäci</a:t>
            </a:r>
            <a:r>
              <a:rPr lang="de-DE" b="1" dirty="0" smtClean="0"/>
              <a:t> </a:t>
            </a:r>
            <a:r>
              <a:rPr lang="de-DE" dirty="0" smtClean="0"/>
              <a:t>(Q1: 78%, Q2: 78%, Ehemalige 100%). 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	</a:t>
            </a:r>
            <a:r>
              <a:rPr lang="de-DE" b="1" dirty="0" smtClean="0"/>
              <a:t>Positives Feedback von Schülern und Ehemaligen </a:t>
            </a:r>
            <a:r>
              <a:rPr lang="de-DE" dirty="0" smtClean="0"/>
              <a:t>(E-Mail-Kontakte auch über den Projektnachmittag hinaus; erfolgreich umgesetzte Tipps etc.)</a:t>
            </a:r>
          </a:p>
          <a:p>
            <a:pPr>
              <a:buNone/>
            </a:pPr>
            <a:r>
              <a:rPr lang="de-DE" dirty="0" smtClean="0"/>
              <a:t>  </a:t>
            </a:r>
          </a:p>
          <a:p>
            <a:pPr>
              <a:buNone/>
            </a:pPr>
            <a:r>
              <a:rPr lang="de-DE" dirty="0" smtClean="0"/>
              <a:t>	</a:t>
            </a:r>
            <a:r>
              <a:rPr lang="de-DE" b="1" dirty="0" smtClean="0"/>
              <a:t>Das Projekt verankert sich zunehmend im Bewusstsein von Schülern und Ehemaligen</a:t>
            </a:r>
            <a:r>
              <a:rPr lang="de-DE" dirty="0" smtClean="0"/>
              <a:t> (bereits Anfragen für das nächste Jahr etc.).      </a:t>
            </a:r>
          </a:p>
          <a:p>
            <a:pPr>
              <a:buNone/>
            </a:pPr>
            <a:r>
              <a:rPr lang="de-DE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200" dirty="0" smtClean="0">
                <a:solidFill>
                  <a:srgbClr val="F79646"/>
                </a:solidFill>
              </a:rPr>
              <a:t>Fazit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rmAutofit/>
          </a:bodyPr>
          <a:lstStyle/>
          <a:p>
            <a:pPr>
              <a:buNone/>
            </a:pPr>
            <a:endParaRPr lang="de-DE" sz="973" dirty="0" smtClean="0"/>
          </a:p>
          <a:p>
            <a:pPr>
              <a:buNone/>
            </a:pPr>
            <a:endParaRPr lang="de-DE" sz="973" dirty="0" smtClean="0"/>
          </a:p>
          <a:p>
            <a:pPr algn="ctr">
              <a:buNone/>
            </a:pPr>
            <a:endParaRPr lang="de-DE" sz="2400" b="1" dirty="0" smtClean="0"/>
          </a:p>
          <a:p>
            <a:pPr algn="ctr">
              <a:buNone/>
            </a:pPr>
            <a:r>
              <a:rPr lang="de-DE" sz="2400" b="1" dirty="0" smtClean="0"/>
              <a:t>Antrag</a:t>
            </a:r>
            <a:r>
              <a:rPr lang="de-DE" sz="2400" b="1" dirty="0" smtClean="0"/>
              <a:t>:</a:t>
            </a:r>
            <a:r>
              <a:rPr lang="de-DE" sz="2400" dirty="0" smtClean="0"/>
              <a:t> </a:t>
            </a:r>
          </a:p>
          <a:p>
            <a:pPr algn="ctr">
              <a:buNone/>
            </a:pPr>
            <a:r>
              <a:rPr lang="de-DE" sz="2400" dirty="0" smtClean="0"/>
              <a:t>Der Schulvorstand möge in seiner nächsten Sitzung </a:t>
            </a:r>
          </a:p>
          <a:p>
            <a:pPr algn="ctr">
              <a:buNone/>
            </a:pPr>
            <a:r>
              <a:rPr lang="de-DE" sz="2400" dirty="0" smtClean="0"/>
              <a:t>beschließen, das Ehemaligen-Projekt nach einer </a:t>
            </a:r>
          </a:p>
          <a:p>
            <a:pPr algn="ctr">
              <a:buNone/>
            </a:pPr>
            <a:r>
              <a:rPr lang="de-DE" sz="2400" dirty="0" smtClean="0"/>
              <a:t>zweijährigen Probephase als </a:t>
            </a:r>
            <a:r>
              <a:rPr lang="de-DE" sz="2400" u="sng" dirty="0" smtClean="0"/>
              <a:t>dauerhaften</a:t>
            </a:r>
            <a:r>
              <a:rPr lang="de-DE" sz="2400" dirty="0" smtClean="0"/>
              <a:t> Bestandteil </a:t>
            </a:r>
          </a:p>
          <a:p>
            <a:pPr algn="ctr">
              <a:buNone/>
            </a:pPr>
            <a:r>
              <a:rPr lang="de-DE" sz="2400" dirty="0" smtClean="0"/>
              <a:t>in das Berufsorientierungskonzept der </a:t>
            </a:r>
            <a:r>
              <a:rPr lang="de-DE" sz="2400" dirty="0" err="1" smtClean="0"/>
              <a:t>Cäci</a:t>
            </a:r>
            <a:r>
              <a:rPr lang="de-DE" sz="2400" dirty="0" smtClean="0"/>
              <a:t> aufzunehmen.</a:t>
            </a:r>
            <a:endParaRPr lang="de-DE" sz="2400" dirty="0" smtClean="0"/>
          </a:p>
          <a:p>
            <a:pPr algn="ctr">
              <a:buNone/>
            </a:pPr>
            <a:endParaRPr lang="de-D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Galathea">
  <a:themeElements>
    <a:clrScheme name="Galathe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Galathea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Galathea.thmx</Template>
  <TotalTime>0</TotalTime>
  <Words>528</Words>
  <Application>Microsoft Macintosh PowerPoint</Application>
  <PresentationFormat>Bildschirmpräsentation (4:3)</PresentationFormat>
  <Paragraphs>102</Paragraphs>
  <Slides>9</Slides>
  <Notes>1</Notes>
  <HiddenSlides>0</HiddenSlides>
  <MMClips>0</MMClips>
  <ScaleCrop>false</ScaleCrop>
  <HeadingPairs>
    <vt:vector size="4" baseType="variant">
      <vt:variant>
        <vt:lpstr>Entwurfsvorlage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Galathea</vt:lpstr>
      <vt:lpstr>„Ehemalige  berichten“   Evaluation der   ZWEIJÄHRIGEN PROBEphase  </vt:lpstr>
      <vt:lpstr>            </vt:lpstr>
      <vt:lpstr>Idee/Konzeption des Projektes „Ehemalige berichten“ </vt:lpstr>
      <vt:lpstr>Organisatorisches  </vt:lpstr>
      <vt:lpstr>Bisher angebotene Themen/Schwerpunkte</vt:lpstr>
      <vt:lpstr>Bisher angebotene Themen/Schwerpunkte</vt:lpstr>
      <vt:lpstr>Bisher angebotene Themen/Schwerpunkte</vt:lpstr>
      <vt:lpstr>Bisherige Erfahrungen und Ergebnisse </vt:lpstr>
      <vt:lpstr>Fazit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Aline Kolloge</dc:creator>
  <cp:lastModifiedBy>Aline Kolloge</cp:lastModifiedBy>
  <cp:revision>258</cp:revision>
  <dcterms:created xsi:type="dcterms:W3CDTF">2014-06-04T20:36:32Z</dcterms:created>
  <dcterms:modified xsi:type="dcterms:W3CDTF">2014-06-04T20:40:12Z</dcterms:modified>
</cp:coreProperties>
</file>