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86" r:id="rId2"/>
    <p:sldId id="285" r:id="rId3"/>
    <p:sldId id="301" r:id="rId4"/>
    <p:sldId id="270" r:id="rId5"/>
    <p:sldId id="257" r:id="rId6"/>
    <p:sldId id="294" r:id="rId7"/>
    <p:sldId id="288" r:id="rId8"/>
    <p:sldId id="259" r:id="rId9"/>
    <p:sldId id="300" r:id="rId10"/>
    <p:sldId id="287" r:id="rId11"/>
    <p:sldId id="289" r:id="rId12"/>
    <p:sldId id="290" r:id="rId13"/>
    <p:sldId id="306" r:id="rId14"/>
    <p:sldId id="295" r:id="rId15"/>
    <p:sldId id="291" r:id="rId16"/>
    <p:sldId id="296" r:id="rId17"/>
    <p:sldId id="304" r:id="rId18"/>
    <p:sldId id="303" r:id="rId19"/>
    <p:sldId id="297" r:id="rId20"/>
    <p:sldId id="299" r:id="rId21"/>
    <p:sldId id="284" r:id="rId22"/>
    <p:sldId id="302" r:id="rId23"/>
  </p:sldIdLst>
  <p:sldSz cx="12188825" cy="6858000"/>
  <p:notesSz cx="6858000" cy="9947275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0000"/>
    <a:srgbClr val="8E0000"/>
    <a:srgbClr val="68F828"/>
    <a:srgbClr val="E61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9" autoAdjust="0"/>
    <p:restoredTop sz="79035" autoAdjust="0"/>
  </p:normalViewPr>
  <p:slideViewPr>
    <p:cSldViewPr showGuides="1">
      <p:cViewPr>
        <p:scale>
          <a:sx n="103" d="100"/>
          <a:sy n="103" d="100"/>
        </p:scale>
        <p:origin x="-948" y="378"/>
      </p:cViewPr>
      <p:guideLst>
        <p:guide orient="horz" pos="2160"/>
        <p:guide pos="3839"/>
        <p:guide pos="10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0" d="100"/>
          <a:sy n="90" d="100"/>
        </p:scale>
        <p:origin x="3774" y="102"/>
      </p:cViewPr>
      <p:guideLst>
        <p:guide orient="horz" pos="2880"/>
        <p:guide orient="horz" pos="3133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48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0DD6774-CEAF-48E4-A5C8-52E9FD93D062}" type="datetime1">
              <a:rPr lang="de-DE" smtClean="0"/>
              <a:t>22.01.2020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4360E59-1627-4404-ACC5-51C744AB0F2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B854CD51-C2EF-42C8-A86D-CF8C16A6F6DD}" type="datetime1">
              <a:rPr lang="de-DE" smtClean="0"/>
              <a:t>22.01.2020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dirty="0" smtClean="0"/>
              <a:t>Formatvorlagen des Textmasters bearbeiten</a:t>
            </a:r>
            <a:endParaRPr lang="de-DE" dirty="0"/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rtl="0"/>
            <a:fld id="{841221E5-7225-48EB-A4EE-420E7BFCF705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18168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11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533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12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5334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14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42612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533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16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42612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19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42612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20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5334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21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1193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1816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4261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323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542612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13231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533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9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533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41221E5-7225-48EB-A4EE-420E7BFCF705}" type="slidenum">
              <a:rPr lang="de-DE" smtClean="0"/>
              <a:pPr rtl="0"/>
              <a:t>10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4533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 bwMode="ltGray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9" name="Rechteck 8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10" name="Rechteck 9"/>
          <p:cNvSpPr/>
          <p:nvPr/>
        </p:nvSpPr>
        <p:spPr bwMode="ltGray">
          <a:xfrm>
            <a:off x="121888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11" name="Rechteck 10"/>
          <p:cNvSpPr/>
          <p:nvPr/>
        </p:nvSpPr>
        <p:spPr bwMode="gray">
          <a:xfrm>
            <a:off x="0" y="0"/>
            <a:ext cx="1218883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12" name="Rechteck 11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cxnSp>
        <p:nvCxnSpPr>
          <p:cNvPr id="13" name="Gerader Verbinder 12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cxnSp>
        <p:nvCxnSpPr>
          <p:cNvPr id="15" name="Gerader Verbinder 14"/>
          <p:cNvCxnSpPr/>
          <p:nvPr/>
        </p:nvCxnSpPr>
        <p:spPr bwMode="white">
          <a:xfrm>
            <a:off x="1218884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/>
          <p:cNvCxnSpPr/>
          <p:nvPr/>
        </p:nvCxnSpPr>
        <p:spPr bwMode="white">
          <a:xfrm>
            <a:off x="0" y="5631204"/>
            <a:ext cx="182832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428669" y="1600200"/>
            <a:ext cx="8329031" cy="2680127"/>
          </a:xfrm>
        </p:spPr>
        <p:txBody>
          <a:bodyPr rtlCol="0">
            <a:noAutofit/>
          </a:bodyPr>
          <a:lstStyle>
            <a:lvl1pPr>
              <a:defRPr sz="5400"/>
            </a:lvl1pPr>
          </a:lstStyle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428669" y="4344915"/>
            <a:ext cx="7516442" cy="111608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039653FF-584C-4295-B9BD-B301234087FB}" type="datetime1">
              <a:rPr lang="de-DE" smtClean="0"/>
              <a:t>22.01.2020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de-DE" dirty="0" smtClean="0"/>
              <a:t>CÄCILIENSCHULE OLDENBURG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666412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330" y="5757639"/>
            <a:ext cx="1005016" cy="98182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81795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 rtl="0">
              <a:defRPr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de-DE" smtClean="0"/>
              <a:t>Textmasterformat bearbeiten</a:t>
            </a:r>
          </a:p>
          <a:p>
            <a:pPr lvl="1" rtl="0"/>
            <a:r>
              <a:rPr lang="de-DE" smtClean="0"/>
              <a:t>Zweite Ebene</a:t>
            </a:r>
          </a:p>
          <a:p>
            <a:pPr lvl="2" rtl="0"/>
            <a:r>
              <a:rPr lang="de-DE" smtClean="0"/>
              <a:t>Dritte Ebene</a:t>
            </a:r>
          </a:p>
          <a:p>
            <a:pPr lvl="3" rtl="0"/>
            <a:r>
              <a:rPr lang="de-DE" smtClean="0"/>
              <a:t>Vierte Ebene</a:t>
            </a:r>
          </a:p>
          <a:p>
            <a:pPr lvl="4" rtl="0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08346F-C88D-4D49-ABC1-C3DDD04515F6}" type="datetime1">
              <a:rPr lang="de-DE" smtClean="0"/>
              <a:t>22.01.2020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de-DE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4088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8" name="Rechteck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9" name="Rechteck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10" name="Rechteck 9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cxnSp>
        <p:nvCxnSpPr>
          <p:cNvPr id="11" name="Gerader Verbinder 10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i"/>
          <p:cNvSpPr>
            <a:spLocks/>
          </p:cNvSpPr>
          <p:nvPr/>
        </p:nvSpPr>
        <p:spPr bwMode="white">
          <a:xfrm rot="5400000"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de-DE" dirty="0"/>
          </a:p>
        </p:txBody>
      </p:sp>
      <p:cxnSp>
        <p:nvCxnSpPr>
          <p:cNvPr id="14" name="Gerader Verbinder 13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kaler Titel 1"/>
          <p:cNvSpPr>
            <a:spLocks noGrp="1"/>
          </p:cNvSpPr>
          <p:nvPr>
            <p:ph type="title" orient="vert" hasCustomPrompt="1"/>
          </p:nvPr>
        </p:nvSpPr>
        <p:spPr>
          <a:xfrm>
            <a:off x="9599612" y="685800"/>
            <a:ext cx="1787526" cy="5486400"/>
          </a:xfrm>
        </p:spPr>
        <p:txBody>
          <a:bodyPr vert="eaVert" rtlCol="0"/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 rtlCol="0"/>
          <a:lstStyle>
            <a:lvl1pPr rtl="0">
              <a:defRPr/>
            </a:lvl1pPr>
          </a:lstStyle>
          <a:p>
            <a:pPr lvl="0" rtl="0"/>
            <a:r>
              <a:rPr lang="de-DE" smtClean="0"/>
              <a:t>Textmasterformat bearbeiten</a:t>
            </a:r>
          </a:p>
          <a:p>
            <a:pPr lvl="1" rtl="0"/>
            <a:r>
              <a:rPr lang="de-DE" smtClean="0"/>
              <a:t>Zweite Ebene</a:t>
            </a:r>
          </a:p>
          <a:p>
            <a:pPr lvl="2" rtl="0"/>
            <a:r>
              <a:rPr lang="de-DE" smtClean="0"/>
              <a:t>Dritte Ebene</a:t>
            </a:r>
          </a:p>
          <a:p>
            <a:pPr lvl="3" rtl="0"/>
            <a:r>
              <a:rPr lang="de-DE" smtClean="0"/>
              <a:t>Vierte Ebene</a:t>
            </a:r>
          </a:p>
          <a:p>
            <a:pPr lvl="4" rtl="0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E19F2B-C775-47B0-A260-8177EC8DB4A2}" type="datetime1">
              <a:rPr lang="de-DE" smtClean="0"/>
              <a:t>22.01.2020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de-DE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2817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593436" y="177800"/>
            <a:ext cx="9782801" cy="1238249"/>
          </a:xfrm>
        </p:spPr>
        <p:txBody>
          <a:bodyPr rtlCol="0"/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93436" y="1772816"/>
            <a:ext cx="9782801" cy="4399384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de-DE" dirty="0" smtClean="0"/>
              <a:t>Textmasterformat bearbeiten</a:t>
            </a:r>
          </a:p>
          <a:p>
            <a:pPr lvl="1" rtl="0"/>
            <a:r>
              <a:rPr lang="de-DE" dirty="0" smtClean="0"/>
              <a:t>Zweite Ebene</a:t>
            </a:r>
          </a:p>
          <a:p>
            <a:pPr lvl="2" rtl="0"/>
            <a:r>
              <a:rPr lang="de-DE" dirty="0" smtClean="0"/>
              <a:t>Dritte Ebene</a:t>
            </a:r>
          </a:p>
          <a:p>
            <a:pPr lvl="3" rtl="0"/>
            <a:r>
              <a:rPr lang="de-DE" dirty="0" smtClean="0"/>
              <a:t>Vierte Ebene</a:t>
            </a:r>
          </a:p>
          <a:p>
            <a:pPr lvl="4" rtl="0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AA0633-C32E-4DB7-874D-B49CB70BC79E}" type="datetime1">
              <a:rPr lang="de-DE" smtClean="0"/>
              <a:t>22.01.2020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de-DE"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7266" y="786777"/>
            <a:ext cx="518984" cy="50745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18553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/>
          <p:cNvSpPr/>
          <p:nvPr/>
        </p:nvSpPr>
        <p:spPr bwMode="black">
          <a:xfrm>
            <a:off x="11579384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20" name="Rechteck 19"/>
          <p:cNvSpPr/>
          <p:nvPr/>
        </p:nvSpPr>
        <p:spPr bwMode="gray">
          <a:xfrm>
            <a:off x="11274663" y="5638800"/>
            <a:ext cx="304721" cy="1219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24" name="Rechteck 23"/>
          <p:cNvSpPr/>
          <p:nvPr/>
        </p:nvSpPr>
        <p:spPr bwMode="gray">
          <a:xfrm>
            <a:off x="1216152" y="5638800"/>
            <a:ext cx="609441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21" name="Rechteck 20"/>
          <p:cNvSpPr/>
          <p:nvPr/>
        </p:nvSpPr>
        <p:spPr bwMode="ltGray">
          <a:xfrm>
            <a:off x="0" y="5638800"/>
            <a:ext cx="12188825" cy="12192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cxnSp>
        <p:nvCxnSpPr>
          <p:cNvPr id="22" name="Gerader Verbinder 21"/>
          <p:cNvCxnSpPr/>
          <p:nvPr/>
        </p:nvCxnSpPr>
        <p:spPr bwMode="white">
          <a:xfrm>
            <a:off x="11573293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 bwMode="black">
          <a:xfrm>
            <a:off x="0" y="5643132"/>
            <a:ext cx="1216152" cy="1214868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cxnSp>
        <p:nvCxnSpPr>
          <p:cNvPr id="23" name="Gerader Verbinder 22"/>
          <p:cNvCxnSpPr/>
          <p:nvPr/>
        </p:nvCxnSpPr>
        <p:spPr bwMode="white">
          <a:xfrm>
            <a:off x="1216152" y="5638800"/>
            <a:ext cx="0" cy="1219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eck 25"/>
          <p:cNvSpPr/>
          <p:nvPr/>
        </p:nvSpPr>
        <p:spPr bwMode="black">
          <a:xfrm>
            <a:off x="11579384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27" name="Rechteck 26"/>
          <p:cNvSpPr/>
          <p:nvPr/>
        </p:nvSpPr>
        <p:spPr bwMode="gray">
          <a:xfrm>
            <a:off x="11274663" y="0"/>
            <a:ext cx="304721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28" name="Rechteck 27"/>
          <p:cNvSpPr/>
          <p:nvPr/>
        </p:nvSpPr>
        <p:spPr bwMode="gray">
          <a:xfrm>
            <a:off x="1218883" y="0"/>
            <a:ext cx="609441" cy="609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29" name="Rechteck 28"/>
          <p:cNvSpPr/>
          <p:nvPr/>
        </p:nvSpPr>
        <p:spPr>
          <a:xfrm>
            <a:off x="-2" y="0"/>
            <a:ext cx="1218883" cy="609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30" name="Rechteck 29"/>
          <p:cNvSpPr/>
          <p:nvPr/>
        </p:nvSpPr>
        <p:spPr bwMode="ltGray">
          <a:xfrm>
            <a:off x="0" y="0"/>
            <a:ext cx="12188825" cy="609600"/>
          </a:xfrm>
          <a:prstGeom prst="rect">
            <a:avLst/>
          </a:prstGeom>
          <a:solidFill>
            <a:schemeClr val="accent1">
              <a:lumMod val="75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cxnSp>
        <p:nvCxnSpPr>
          <p:cNvPr id="31" name="Gerader Verbinder 30"/>
          <p:cNvCxnSpPr/>
          <p:nvPr/>
        </p:nvCxnSpPr>
        <p:spPr bwMode="white">
          <a:xfrm>
            <a:off x="11573293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hteck 31"/>
          <p:cNvSpPr/>
          <p:nvPr/>
        </p:nvSpPr>
        <p:spPr bwMode="black">
          <a:xfrm>
            <a:off x="0" y="0"/>
            <a:ext cx="1216152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cxnSp>
        <p:nvCxnSpPr>
          <p:cNvPr id="33" name="Gerader Verbinder 32"/>
          <p:cNvCxnSpPr/>
          <p:nvPr/>
        </p:nvCxnSpPr>
        <p:spPr bwMode="white">
          <a:xfrm>
            <a:off x="1218884" y="0"/>
            <a:ext cx="0" cy="6096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598613" y="1600201"/>
            <a:ext cx="8283272" cy="2654064"/>
          </a:xfrm>
        </p:spPr>
        <p:txBody>
          <a:bodyPr rtlCol="0" anchor="b">
            <a:normAutofit/>
          </a:bodyPr>
          <a:lstStyle>
            <a:lvl1pPr algn="l">
              <a:defRPr sz="5400" b="0" cap="none" baseline="0"/>
            </a:lvl1pPr>
          </a:lstStyle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rtlCol="0" anchor="t">
            <a:normAutofit/>
          </a:bodyPr>
          <a:lstStyle>
            <a:lvl1pPr marL="0" indent="0" rtl="0">
              <a:spcBef>
                <a:spcPts val="0"/>
              </a:spcBef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D2E6AC15-EBF0-44F5-B791-F813D2661253}" type="datetime1">
              <a:rPr lang="de-DE" smtClean="0"/>
              <a:t>22.01.2020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666571" y="6356351"/>
            <a:ext cx="609441" cy="365125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5" name="Grafik 2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5330" y="5757639"/>
            <a:ext cx="1005016" cy="98182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234467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593436" y="177800"/>
            <a:ext cx="9782801" cy="1238249"/>
          </a:xfrm>
        </p:spPr>
        <p:txBody>
          <a:bodyPr rtlCol="0"/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593436" y="1772816"/>
            <a:ext cx="4814586" cy="4399384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de-DE" dirty="0" smtClean="0"/>
              <a:t>Textmasterformat bearbeiten</a:t>
            </a:r>
          </a:p>
          <a:p>
            <a:pPr lvl="1" rtl="0"/>
            <a:r>
              <a:rPr lang="de-DE" dirty="0" smtClean="0"/>
              <a:t>Zweite Ebene</a:t>
            </a:r>
          </a:p>
          <a:p>
            <a:pPr lvl="2" rtl="0"/>
            <a:r>
              <a:rPr lang="de-DE" dirty="0" smtClean="0"/>
              <a:t>Dritte Ebene</a:t>
            </a:r>
          </a:p>
          <a:p>
            <a:pPr lvl="3" rtl="0"/>
            <a:r>
              <a:rPr lang="de-DE" dirty="0" smtClean="0"/>
              <a:t>Vierte Ebene</a:t>
            </a:r>
          </a:p>
          <a:p>
            <a:pPr lvl="4" rtl="0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561651" y="1772816"/>
            <a:ext cx="4814586" cy="4399384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de-DE" dirty="0" smtClean="0"/>
              <a:t>Textmasterformat bearbeiten</a:t>
            </a:r>
          </a:p>
          <a:p>
            <a:pPr lvl="1" rtl="0"/>
            <a:r>
              <a:rPr lang="de-DE" dirty="0" smtClean="0"/>
              <a:t>Zweite Ebene</a:t>
            </a:r>
          </a:p>
          <a:p>
            <a:pPr lvl="2" rtl="0"/>
            <a:r>
              <a:rPr lang="de-DE" dirty="0" smtClean="0"/>
              <a:t>Dritte Ebene</a:t>
            </a:r>
          </a:p>
          <a:p>
            <a:pPr lvl="3" rtl="0"/>
            <a:r>
              <a:rPr lang="de-DE" dirty="0" smtClean="0"/>
              <a:t>Vierte Ebene</a:t>
            </a:r>
          </a:p>
          <a:p>
            <a:pPr lvl="4" rtl="0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D853CE-5F01-4AB7-A559-DC0F983E1BAE}" type="datetime1">
              <a:rPr lang="de-DE" smtClean="0"/>
              <a:t>22.01.2020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de-DE"/>
              <a:t>‹Nr.›</a:t>
            </a:fld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7266" y="786777"/>
            <a:ext cx="518984" cy="50745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239113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593436" y="177800"/>
            <a:ext cx="9782801" cy="1245510"/>
          </a:xfr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93436" y="1634464"/>
            <a:ext cx="4818888" cy="938784"/>
          </a:xfrm>
        </p:spPr>
        <p:txBody>
          <a:bodyPr rtlCol="0" anchor="b">
            <a:noAutofit/>
          </a:bodyPr>
          <a:lstStyle>
            <a:lvl1pPr marL="0" indent="0" rtl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593436" y="2708920"/>
            <a:ext cx="4814586" cy="3463279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 rtl="0"/>
            <a:r>
              <a:rPr lang="de-DE" dirty="0" smtClean="0"/>
              <a:t>Textmasterformat bearbeiten</a:t>
            </a:r>
          </a:p>
          <a:p>
            <a:pPr lvl="1" rtl="0"/>
            <a:r>
              <a:rPr lang="de-DE" dirty="0" smtClean="0"/>
              <a:t>Zweite Ebene</a:t>
            </a:r>
          </a:p>
          <a:p>
            <a:pPr lvl="2" rtl="0"/>
            <a:r>
              <a:rPr lang="de-DE" dirty="0" smtClean="0"/>
              <a:t>Dritte Ebene</a:t>
            </a:r>
          </a:p>
          <a:p>
            <a:pPr lvl="3" rtl="0"/>
            <a:r>
              <a:rPr lang="de-DE" dirty="0" smtClean="0"/>
              <a:t>Vierte Ebene</a:t>
            </a:r>
          </a:p>
          <a:p>
            <a:pPr lvl="4" rtl="0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557349" y="1634464"/>
            <a:ext cx="4818888" cy="938784"/>
          </a:xfrm>
        </p:spPr>
        <p:txBody>
          <a:bodyPr rtlCol="0" anchor="b">
            <a:noAutofit/>
          </a:bodyPr>
          <a:lstStyle>
            <a:lvl1pPr marL="0" indent="0" rtl="0">
              <a:spcBef>
                <a:spcPts val="0"/>
              </a:spcBef>
              <a:buNone/>
              <a:defRPr sz="24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557349" y="2708920"/>
            <a:ext cx="4818888" cy="3461248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de-DE" dirty="0" smtClean="0"/>
              <a:t>Textmasterformat bearbeiten</a:t>
            </a:r>
          </a:p>
          <a:p>
            <a:pPr lvl="1" rtl="0"/>
            <a:r>
              <a:rPr lang="de-DE" dirty="0" smtClean="0"/>
              <a:t>Zweite Ebene</a:t>
            </a:r>
          </a:p>
          <a:p>
            <a:pPr lvl="2" rtl="0"/>
            <a:r>
              <a:rPr lang="de-DE" dirty="0" smtClean="0"/>
              <a:t>Dritte Ebene</a:t>
            </a:r>
          </a:p>
          <a:p>
            <a:pPr lvl="3" rtl="0"/>
            <a:r>
              <a:rPr lang="de-DE" dirty="0" smtClean="0"/>
              <a:t>Vierte Ebene</a:t>
            </a:r>
          </a:p>
          <a:p>
            <a:pPr lvl="4" rtl="0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0F78EA-5242-468F-A912-8FA022F01329}" type="datetime1">
              <a:rPr lang="de-DE" smtClean="0"/>
              <a:t>22.01.2020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de-DE"/>
              <a:t>‹Nr.›</a:t>
            </a:fld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7266" y="786777"/>
            <a:ext cx="518984" cy="50745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21383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593436" y="177800"/>
            <a:ext cx="9782801" cy="1162968"/>
          </a:xfrm>
        </p:spPr>
        <p:txBody>
          <a:bodyPr rtlCol="0"/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2F011B9-128F-492A-A37C-522214007730}" type="datetime1">
              <a:rPr lang="de-DE" smtClean="0"/>
              <a:t>22.01.2020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de-DE"/>
              <a:t>‹Nr.›</a:t>
            </a:fld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7266" y="786777"/>
            <a:ext cx="518984" cy="50745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163578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 bwMode="ltGray">
          <a:xfrm>
            <a:off x="626239" y="0"/>
            <a:ext cx="30472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6" name="Rechteck 5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cxnSp>
        <p:nvCxnSpPr>
          <p:cNvPr id="7" name="Gerader Verbinder 6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 bwMode="gray">
          <a:xfrm>
            <a:off x="10969942" y="0"/>
            <a:ext cx="922621" cy="6858000"/>
          </a:xfrm>
          <a:prstGeom prst="rect">
            <a:avLst/>
          </a:prstGeom>
          <a:solidFill>
            <a:schemeClr val="accent1">
              <a:lumMod val="75000"/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9" name="Rechteck 8"/>
          <p:cNvSpPr/>
          <p:nvPr/>
        </p:nvSpPr>
        <p:spPr bwMode="black">
          <a:xfrm>
            <a:off x="11892563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6313F4-13FF-4F4D-9D80-357B8D3992DD}" type="datetime1">
              <a:rPr lang="de-DE" smtClean="0"/>
              <a:t>22.01.2020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7DC1BBB0-96F0-4077-A278-0F3FB5C104D3}" type="slidenum">
              <a:rPr lang="de-DE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381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 bwMode="gray">
          <a:xfrm>
            <a:off x="621792" y="0"/>
            <a:ext cx="4147717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9" name="Rechteck 8"/>
          <p:cNvSpPr/>
          <p:nvPr/>
        </p:nvSpPr>
        <p:spPr bwMode="lt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cxnSp>
        <p:nvCxnSpPr>
          <p:cNvPr id="10" name="Gerader Verbinder 9"/>
          <p:cNvCxnSpPr/>
          <p:nvPr/>
        </p:nvCxnSpPr>
        <p:spPr bwMode="white">
          <a:xfrm>
            <a:off x="621792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hteck 10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white"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 smtClean="0"/>
              <a:t>Titelmaster-format </a:t>
            </a:r>
            <a:r>
              <a:rPr lang="de-DE" dirty="0"/>
              <a:t>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0251" y="482600"/>
            <a:ext cx="6195986" cy="56896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 rtl="0"/>
            <a:r>
              <a:rPr lang="de-DE" dirty="0" smtClean="0"/>
              <a:t>Textmasterformat bearbeiten</a:t>
            </a:r>
          </a:p>
          <a:p>
            <a:pPr lvl="1" rtl="0"/>
            <a:r>
              <a:rPr lang="de-DE" dirty="0" smtClean="0"/>
              <a:t>Zweite Ebene</a:t>
            </a:r>
          </a:p>
          <a:p>
            <a:pPr lvl="2" rtl="0"/>
            <a:r>
              <a:rPr lang="de-DE" dirty="0" smtClean="0"/>
              <a:t>Dritte Ebene</a:t>
            </a:r>
          </a:p>
          <a:p>
            <a:pPr lvl="3" rtl="0"/>
            <a:r>
              <a:rPr lang="de-DE" dirty="0" smtClean="0"/>
              <a:t>Vierte Ebene</a:t>
            </a:r>
          </a:p>
          <a:p>
            <a:pPr lvl="4" rtl="0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 bwMode="white"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 rtl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dirty="0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3B8368-28A1-41F1-B4AA-0F7CC97B3767}" type="datetime1">
              <a:rPr lang="de-DE" smtClean="0"/>
              <a:t>22.01.2020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DC1BBB0-96F0-4077-A278-0F3FB5C104D3}" type="slidenum">
              <a:rPr lang="de-DE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8043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8" name="Rechteck 7"/>
          <p:cNvSpPr/>
          <p:nvPr/>
        </p:nvSpPr>
        <p:spPr bwMode="black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9" name="Rechteck 8"/>
          <p:cNvSpPr/>
          <p:nvPr/>
        </p:nvSpPr>
        <p:spPr bwMode="ltGray">
          <a:xfrm>
            <a:off x="4875530" y="0"/>
            <a:ext cx="7017034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074240" y="381000"/>
            <a:ext cx="3293422" cy="1371600"/>
          </a:xfrm>
        </p:spPr>
        <p:txBody>
          <a:bodyPr rtlCol="0"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pPr rtl="0"/>
            <a:r>
              <a:rPr lang="de-DE" dirty="0" smtClean="0"/>
              <a:t>Titelmaster-format </a:t>
            </a:r>
            <a:r>
              <a:rPr lang="de-DE" dirty="0"/>
              <a:t>durch Klicken bearbeiten</a:t>
            </a:r>
          </a:p>
        </p:txBody>
      </p:sp>
      <p:sp>
        <p:nvSpPr>
          <p:cNvPr id="3" name="Bildplatzhalter 2" descr="Leerer Platzhalter zum Hinzufügen eines Bilds. Klicken Sie auf den Platzhalter, und wählen Sie das hinzuzufügende Bild aus."/>
          <p:cNvSpPr>
            <a:spLocks noGrp="1"/>
          </p:cNvSpPr>
          <p:nvPr>
            <p:ph type="pic" idx="1" hasCustomPrompt="1"/>
          </p:nvPr>
        </p:nvSpPr>
        <p:spPr bwMode="auto">
          <a:xfrm>
            <a:off x="5180251" y="482600"/>
            <a:ext cx="6195986" cy="5689600"/>
          </a:xfrm>
          <a:ln w="19050">
            <a:solidFill>
              <a:schemeClr val="bg1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2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de-DE" dirty="0"/>
              <a:t>Klicken Sie, um ein Bild hinzuzufügen.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074240" y="1828800"/>
            <a:ext cx="3293422" cy="4343400"/>
          </a:xfrm>
        </p:spPr>
        <p:txBody>
          <a:bodyPr rtlCol="0">
            <a:normAutofit/>
          </a:bodyPr>
          <a:lstStyle>
            <a:lvl1pPr marL="0" indent="0" rtl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EBD672BB-7B69-462D-9852-95B95C57FEBD}" type="datetime1">
              <a:rPr lang="de-DE" smtClean="0"/>
              <a:t>22.01.2020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DC1BBB0-96F0-4077-A278-0F3FB5C104D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0" name="Gerader Verbinder 9"/>
          <p:cNvCxnSpPr/>
          <p:nvPr/>
        </p:nvCxnSpPr>
        <p:spPr bwMode="white">
          <a:xfrm>
            <a:off x="11879867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90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gray">
          <a:xfrm>
            <a:off x="11884104" y="0"/>
            <a:ext cx="304721" cy="6858000"/>
          </a:xfrm>
          <a:prstGeom prst="rect">
            <a:avLst/>
          </a:pr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 rtl="0"/>
            <a:endParaRPr lang="de-DE" dirty="0"/>
          </a:p>
        </p:txBody>
      </p:sp>
      <p:sp>
        <p:nvSpPr>
          <p:cNvPr id="8" name="Rechteck 7"/>
          <p:cNvSpPr/>
          <p:nvPr/>
        </p:nvSpPr>
        <p:spPr bwMode="ltGray">
          <a:xfrm>
            <a:off x="617143" y="0"/>
            <a:ext cx="60944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9" name="Rechteck 8"/>
          <p:cNvSpPr/>
          <p:nvPr/>
        </p:nvSpPr>
        <p:spPr bwMode="gray">
          <a:xfrm>
            <a:off x="0" y="0"/>
            <a:ext cx="609441" cy="6858000"/>
          </a:xfrm>
          <a:prstGeom prst="rect">
            <a:avLst/>
          </a:prstGeom>
          <a:solidFill>
            <a:schemeClr val="accent1">
              <a:lumMod val="75000"/>
              <a:alpha val="8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de-DE" dirty="0"/>
          </a:p>
        </p:txBody>
      </p:sp>
      <p:sp>
        <p:nvSpPr>
          <p:cNvPr id="13" name="Rechteck 12"/>
          <p:cNvSpPr/>
          <p:nvPr/>
        </p:nvSpPr>
        <p:spPr bwMode="black">
          <a:xfrm>
            <a:off x="617143" y="736219"/>
            <a:ext cx="609441" cy="609600"/>
          </a:xfrm>
          <a:prstGeom prst="rect">
            <a:avLst/>
          </a:prstGeom>
          <a:solidFill>
            <a:schemeClr val="accent1">
              <a:lumMod val="50000"/>
              <a:alpha val="7490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de-DE" dirty="0"/>
          </a:p>
        </p:txBody>
      </p:sp>
      <p:cxnSp>
        <p:nvCxnSpPr>
          <p:cNvPr id="14" name="Gerader Verbinder 13"/>
          <p:cNvCxnSpPr/>
          <p:nvPr/>
        </p:nvCxnSpPr>
        <p:spPr bwMode="white">
          <a:xfrm>
            <a:off x="617143" y="7362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/>
          <p:cNvCxnSpPr/>
          <p:nvPr/>
        </p:nvCxnSpPr>
        <p:spPr bwMode="white">
          <a:xfrm>
            <a:off x="617143" y="1345819"/>
            <a:ext cx="60944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"/>
          <p:cNvSpPr>
            <a:spLocks/>
          </p:cNvSpPr>
          <p:nvPr/>
        </p:nvSpPr>
        <p:spPr bwMode="white">
          <a:xfrm>
            <a:off x="756095" y="898102"/>
            <a:ext cx="336023" cy="294097"/>
          </a:xfrm>
          <a:custGeom>
            <a:avLst/>
            <a:gdLst>
              <a:gd name="T0" fmla="*/ 411 w 426"/>
              <a:gd name="T1" fmla="*/ 0 h 372"/>
              <a:gd name="T2" fmla="*/ 90 w 426"/>
              <a:gd name="T3" fmla="*/ 0 h 372"/>
              <a:gd name="T4" fmla="*/ 3 w 426"/>
              <a:gd name="T5" fmla="*/ 64 h 372"/>
              <a:gd name="T6" fmla="*/ 12 w 426"/>
              <a:gd name="T7" fmla="*/ 83 h 372"/>
              <a:gd name="T8" fmla="*/ 17 w 426"/>
              <a:gd name="T9" fmla="*/ 83 h 372"/>
              <a:gd name="T10" fmla="*/ 31 w 426"/>
              <a:gd name="T11" fmla="*/ 73 h 372"/>
              <a:gd name="T12" fmla="*/ 90 w 426"/>
              <a:gd name="T13" fmla="*/ 30 h 372"/>
              <a:gd name="T14" fmla="*/ 131 w 426"/>
              <a:gd name="T15" fmla="*/ 30 h 372"/>
              <a:gd name="T16" fmla="*/ 61 w 426"/>
              <a:gd name="T17" fmla="*/ 334 h 372"/>
              <a:gd name="T18" fmla="*/ 61 w 426"/>
              <a:gd name="T19" fmla="*/ 355 h 372"/>
              <a:gd name="T20" fmla="*/ 72 w 426"/>
              <a:gd name="T21" fmla="*/ 359 h 372"/>
              <a:gd name="T22" fmla="*/ 83 w 426"/>
              <a:gd name="T23" fmla="*/ 355 h 372"/>
              <a:gd name="T24" fmla="*/ 161 w 426"/>
              <a:gd name="T25" fmla="*/ 30 h 372"/>
              <a:gd name="T26" fmla="*/ 272 w 426"/>
              <a:gd name="T27" fmla="*/ 30 h 372"/>
              <a:gd name="T28" fmla="*/ 253 w 426"/>
              <a:gd name="T29" fmla="*/ 270 h 372"/>
              <a:gd name="T30" fmla="*/ 277 w 426"/>
              <a:gd name="T31" fmla="*/ 355 h 372"/>
              <a:gd name="T32" fmla="*/ 322 w 426"/>
              <a:gd name="T33" fmla="*/ 372 h 372"/>
              <a:gd name="T34" fmla="*/ 335 w 426"/>
              <a:gd name="T35" fmla="*/ 371 h 372"/>
              <a:gd name="T36" fmla="*/ 417 w 426"/>
              <a:gd name="T37" fmla="*/ 280 h 372"/>
              <a:gd name="T38" fmla="*/ 406 w 426"/>
              <a:gd name="T39" fmla="*/ 262 h 372"/>
              <a:gd name="T40" fmla="*/ 388 w 426"/>
              <a:gd name="T41" fmla="*/ 273 h 372"/>
              <a:gd name="T42" fmla="*/ 331 w 426"/>
              <a:gd name="T43" fmla="*/ 341 h 372"/>
              <a:gd name="T44" fmla="*/ 298 w 426"/>
              <a:gd name="T45" fmla="*/ 333 h 372"/>
              <a:gd name="T46" fmla="*/ 283 w 426"/>
              <a:gd name="T47" fmla="*/ 272 h 372"/>
              <a:gd name="T48" fmla="*/ 302 w 426"/>
              <a:gd name="T49" fmla="*/ 30 h 372"/>
              <a:gd name="T50" fmla="*/ 411 w 426"/>
              <a:gd name="T51" fmla="*/ 30 h 372"/>
              <a:gd name="T52" fmla="*/ 426 w 426"/>
              <a:gd name="T53" fmla="*/ 15 h 372"/>
              <a:gd name="T54" fmla="*/ 411 w 426"/>
              <a:gd name="T55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426" h="372">
                <a:moveTo>
                  <a:pt x="411" y="0"/>
                </a:moveTo>
                <a:cubicBezTo>
                  <a:pt x="90" y="0"/>
                  <a:pt x="90" y="0"/>
                  <a:pt x="90" y="0"/>
                </a:cubicBezTo>
                <a:cubicBezTo>
                  <a:pt x="25" y="0"/>
                  <a:pt x="4" y="61"/>
                  <a:pt x="3" y="64"/>
                </a:cubicBezTo>
                <a:cubicBezTo>
                  <a:pt x="0" y="71"/>
                  <a:pt x="4" y="80"/>
                  <a:pt x="12" y="83"/>
                </a:cubicBezTo>
                <a:cubicBezTo>
                  <a:pt x="14" y="83"/>
                  <a:pt x="15" y="83"/>
                  <a:pt x="17" y="83"/>
                </a:cubicBezTo>
                <a:cubicBezTo>
                  <a:pt x="23" y="83"/>
                  <a:pt x="29" y="80"/>
                  <a:pt x="31" y="73"/>
                </a:cubicBezTo>
                <a:cubicBezTo>
                  <a:pt x="31" y="73"/>
                  <a:pt x="46" y="30"/>
                  <a:pt x="90" y="30"/>
                </a:cubicBezTo>
                <a:cubicBezTo>
                  <a:pt x="131" y="30"/>
                  <a:pt x="131" y="30"/>
                  <a:pt x="131" y="30"/>
                </a:cubicBezTo>
                <a:cubicBezTo>
                  <a:pt x="129" y="83"/>
                  <a:pt x="118" y="274"/>
                  <a:pt x="61" y="334"/>
                </a:cubicBezTo>
                <a:cubicBezTo>
                  <a:pt x="55" y="340"/>
                  <a:pt x="55" y="350"/>
                  <a:pt x="61" y="355"/>
                </a:cubicBezTo>
                <a:cubicBezTo>
                  <a:pt x="64" y="358"/>
                  <a:pt x="68" y="359"/>
                  <a:pt x="72" y="359"/>
                </a:cubicBezTo>
                <a:cubicBezTo>
                  <a:pt x="76" y="359"/>
                  <a:pt x="80" y="358"/>
                  <a:pt x="83" y="355"/>
                </a:cubicBezTo>
                <a:cubicBezTo>
                  <a:pt x="148" y="286"/>
                  <a:pt x="159" y="84"/>
                  <a:pt x="161" y="30"/>
                </a:cubicBezTo>
                <a:cubicBezTo>
                  <a:pt x="272" y="30"/>
                  <a:pt x="272" y="30"/>
                  <a:pt x="272" y="30"/>
                </a:cubicBezTo>
                <a:cubicBezTo>
                  <a:pt x="253" y="270"/>
                  <a:pt x="253" y="270"/>
                  <a:pt x="253" y="270"/>
                </a:cubicBezTo>
                <a:cubicBezTo>
                  <a:pt x="253" y="272"/>
                  <a:pt x="248" y="327"/>
                  <a:pt x="277" y="355"/>
                </a:cubicBezTo>
                <a:cubicBezTo>
                  <a:pt x="289" y="366"/>
                  <a:pt x="304" y="372"/>
                  <a:pt x="322" y="372"/>
                </a:cubicBezTo>
                <a:cubicBezTo>
                  <a:pt x="326" y="372"/>
                  <a:pt x="330" y="372"/>
                  <a:pt x="335" y="371"/>
                </a:cubicBezTo>
                <a:cubicBezTo>
                  <a:pt x="398" y="362"/>
                  <a:pt x="416" y="283"/>
                  <a:pt x="417" y="280"/>
                </a:cubicBezTo>
                <a:cubicBezTo>
                  <a:pt x="419" y="271"/>
                  <a:pt x="414" y="264"/>
                  <a:pt x="406" y="262"/>
                </a:cubicBezTo>
                <a:cubicBezTo>
                  <a:pt x="398" y="260"/>
                  <a:pt x="390" y="265"/>
                  <a:pt x="388" y="273"/>
                </a:cubicBezTo>
                <a:cubicBezTo>
                  <a:pt x="388" y="274"/>
                  <a:pt x="373" y="335"/>
                  <a:pt x="331" y="341"/>
                </a:cubicBezTo>
                <a:cubicBezTo>
                  <a:pt x="316" y="343"/>
                  <a:pt x="306" y="341"/>
                  <a:pt x="298" y="333"/>
                </a:cubicBezTo>
                <a:cubicBezTo>
                  <a:pt x="282" y="318"/>
                  <a:pt x="282" y="284"/>
                  <a:pt x="283" y="272"/>
                </a:cubicBezTo>
                <a:cubicBezTo>
                  <a:pt x="302" y="30"/>
                  <a:pt x="302" y="30"/>
                  <a:pt x="302" y="30"/>
                </a:cubicBezTo>
                <a:cubicBezTo>
                  <a:pt x="411" y="30"/>
                  <a:pt x="411" y="30"/>
                  <a:pt x="411" y="30"/>
                </a:cubicBezTo>
                <a:cubicBezTo>
                  <a:pt x="419" y="30"/>
                  <a:pt x="426" y="24"/>
                  <a:pt x="426" y="15"/>
                </a:cubicBezTo>
                <a:cubicBezTo>
                  <a:pt x="426" y="7"/>
                  <a:pt x="419" y="0"/>
                  <a:pt x="4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de-DE" dirty="0"/>
          </a:p>
        </p:txBody>
      </p:sp>
      <p:cxnSp>
        <p:nvCxnSpPr>
          <p:cNvPr id="16" name="Gerader Verbinder 15"/>
          <p:cNvCxnSpPr/>
          <p:nvPr/>
        </p:nvCxnSpPr>
        <p:spPr bwMode="white">
          <a:xfrm>
            <a:off x="617143" y="0"/>
            <a:ext cx="0" cy="68580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dirty="0" smtClean="0"/>
              <a:t>Formatvorlagen des Textmasters bearbeiten</a:t>
            </a:r>
            <a:endParaRPr lang="de-DE" dirty="0"/>
          </a:p>
          <a:p>
            <a:pPr lvl="1" rtl="0"/>
            <a:r>
              <a:rPr lang="de-DE" dirty="0"/>
              <a:t>Zweite Ebene</a:t>
            </a:r>
          </a:p>
          <a:p>
            <a:pPr lvl="2" rtl="0"/>
            <a:r>
              <a:rPr lang="de-DE" dirty="0"/>
              <a:t>Dritte Ebene</a:t>
            </a:r>
          </a:p>
          <a:p>
            <a:pPr lvl="3" rtl="0"/>
            <a:r>
              <a:rPr lang="de-DE" dirty="0"/>
              <a:t>Vierte Ebene</a:t>
            </a:r>
          </a:p>
          <a:p>
            <a:pPr lvl="4" rtl="0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180250" y="635635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9F11E63A-83C6-4C6B-AE73-D4ADB9AC03AA}" type="datetime1">
              <a:rPr lang="de-DE" smtClean="0"/>
              <a:t>22.01.2020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595933" y="635635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de-DE" dirty="0"/>
              <a:t>Fußzeile hinzufügen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766796" y="635635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/>
                </a:solidFill>
              </a:defRPr>
            </a:lvl1pPr>
          </a:lstStyle>
          <a:p>
            <a:pPr rtl="0"/>
            <a:fld id="{7DC1BBB0-96F0-4077-A278-0F3FB5C104D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432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ndestag.de/bundestag/europa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slandsjahr.org/schueleraustausch-stipendium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uslandsjahr.org/schueleraustausch-stipendium.html" TargetMode="External"/><Relationship Id="rId3" Type="http://schemas.openxmlformats.org/officeDocument/2006/relationships/hyperlink" Target="http://www.csiet.de/" TargetMode="External"/><Relationship Id="rId7" Type="http://schemas.openxmlformats.org/officeDocument/2006/relationships/hyperlink" Target="http://www.ausgetauscht.de/" TargetMode="External"/><Relationship Id="rId2" Type="http://schemas.openxmlformats.org/officeDocument/2006/relationships/hyperlink" Target="http://www.highschool.d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chueleraustausch.net/" TargetMode="External"/><Relationship Id="rId5" Type="http://schemas.openxmlformats.org/officeDocument/2006/relationships/hyperlink" Target="http://www.schueleraustausch.de/" TargetMode="External"/><Relationship Id="rId4" Type="http://schemas.openxmlformats.org/officeDocument/2006/relationships/hyperlink" Target="http://www.abi-ev.d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mk-pad.org/programme/stipendienprogramm-voltaire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fjw.org/" TargetMode="External"/><Relationship Id="rId5" Type="http://schemas.openxmlformats.org/officeDocument/2006/relationships/hyperlink" Target="mailto:voltaire@centre-francais.de" TargetMode="External"/><Relationship Id="rId4" Type="http://schemas.openxmlformats.org/officeDocument/2006/relationships/hyperlink" Target="http://www.programme-voltaire.xialys.f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428669" y="2420888"/>
            <a:ext cx="8329031" cy="1479605"/>
          </a:xfrm>
        </p:spPr>
        <p:txBody>
          <a:bodyPr rtlCol="0"/>
          <a:lstStyle/>
          <a:p>
            <a:pPr rtl="0"/>
            <a:r>
              <a:rPr lang="de-DE" b="1" dirty="0" smtClean="0">
                <a:solidFill>
                  <a:schemeClr val="tx2"/>
                </a:solidFill>
              </a:rPr>
              <a:t/>
            </a:r>
            <a:br>
              <a:rPr lang="de-DE" b="1" dirty="0" smtClean="0">
                <a:solidFill>
                  <a:schemeClr val="tx2"/>
                </a:solidFill>
              </a:rPr>
            </a:br>
            <a:r>
              <a:rPr lang="de-DE" b="1" dirty="0" smtClean="0">
                <a:solidFill>
                  <a:schemeClr val="tx2"/>
                </a:solidFill>
              </a:rPr>
              <a:t/>
            </a:r>
            <a:br>
              <a:rPr lang="de-DE" b="1" dirty="0" smtClean="0">
                <a:solidFill>
                  <a:schemeClr val="tx2"/>
                </a:solidFill>
              </a:rPr>
            </a:br>
            <a:r>
              <a:rPr lang="de-DE" b="1" dirty="0">
                <a:solidFill>
                  <a:schemeClr val="tx2"/>
                </a:solidFill>
              </a:rPr>
              <a:t/>
            </a:r>
            <a:br>
              <a:rPr lang="de-DE" b="1" dirty="0">
                <a:solidFill>
                  <a:schemeClr val="tx2"/>
                </a:solidFill>
              </a:rPr>
            </a:br>
            <a:r>
              <a:rPr lang="de-DE" b="1" dirty="0" smtClean="0">
                <a:solidFill>
                  <a:schemeClr val="tx2"/>
                </a:solidFill>
              </a:rPr>
              <a:t/>
            </a:r>
            <a:br>
              <a:rPr lang="de-DE" b="1" dirty="0" smtClean="0">
                <a:solidFill>
                  <a:schemeClr val="tx2"/>
                </a:solidFill>
              </a:rPr>
            </a:br>
            <a:r>
              <a:rPr lang="de-DE" b="1" dirty="0" smtClean="0">
                <a:solidFill>
                  <a:schemeClr val="tx2"/>
                </a:solidFill>
              </a:rPr>
              <a:t>Informationen zum Auslandsschulbesuch</a:t>
            </a:r>
            <a:br>
              <a:rPr lang="de-DE" b="1" dirty="0" smtClean="0">
                <a:solidFill>
                  <a:schemeClr val="tx2"/>
                </a:solidFill>
              </a:rPr>
            </a:br>
            <a:r>
              <a:rPr lang="de-DE" sz="600" b="1" dirty="0" smtClean="0">
                <a:solidFill>
                  <a:schemeClr val="tx2"/>
                </a:solidFill>
              </a:rPr>
              <a:t/>
            </a:r>
            <a:br>
              <a:rPr lang="de-DE" sz="600" b="1" dirty="0" smtClean="0">
                <a:solidFill>
                  <a:schemeClr val="tx2"/>
                </a:solidFill>
              </a:rPr>
            </a:br>
            <a:endParaRPr lang="de-DE" sz="3200" b="1" dirty="0">
              <a:solidFill>
                <a:schemeClr val="tx2"/>
              </a:solidFill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de-DE" sz="2000" i="1" dirty="0" smtClean="0">
                <a:solidFill>
                  <a:schemeClr val="tx2"/>
                </a:solidFill>
              </a:rPr>
              <a:t>Januar 2020</a:t>
            </a:r>
            <a:endParaRPr lang="de-DE" sz="2000" i="1" dirty="0">
              <a:solidFill>
                <a:schemeClr val="tx2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2401582" y="476672"/>
            <a:ext cx="8767744" cy="1243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  <a:tabLst>
                <a:tab pos="6301105" algn="r"/>
              </a:tabLst>
            </a:pPr>
            <a:r>
              <a:rPr lang="de-DE" sz="2600" spc="-40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GYMNASIUM   CÄCILIENSCHULE   OLDENBURG (</a:t>
            </a:r>
            <a:r>
              <a:rPr lang="de-DE" sz="2600" spc="-4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OLDB)</a:t>
            </a:r>
          </a:p>
          <a:p>
            <a:pPr algn="ctr">
              <a:spcBef>
                <a:spcPts val="1200"/>
              </a:spcBef>
              <a:spcAft>
                <a:spcPts val="0"/>
              </a:spcAft>
              <a:tabLst>
                <a:tab pos="6301105" algn="r"/>
              </a:tabLst>
            </a:pPr>
            <a:r>
              <a:rPr lang="de-DE" sz="2200" spc="25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unesco</a:t>
            </a:r>
            <a:r>
              <a:rPr lang="de-DE" sz="2200" spc="25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de-DE" sz="2200" spc="250" dirty="0" err="1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projekt</a:t>
            </a:r>
            <a:r>
              <a:rPr lang="de-DE" sz="2200" spc="250" dirty="0" smtClean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schule</a:t>
            </a:r>
          </a:p>
          <a:p>
            <a:pPr marL="450215" indent="-1170305" algn="ctr">
              <a:spcBef>
                <a:spcPts val="100"/>
              </a:spcBef>
              <a:spcAft>
                <a:spcPts val="0"/>
              </a:spcAft>
            </a:pPr>
            <a:endParaRPr lang="de-DE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7" name="Line 7"/>
          <p:cNvCxnSpPr>
            <a:cxnSpLocks noChangeShapeType="1"/>
          </p:cNvCxnSpPr>
          <p:nvPr/>
        </p:nvCxnSpPr>
        <p:spPr bwMode="auto">
          <a:xfrm>
            <a:off x="2349996" y="1556792"/>
            <a:ext cx="8856984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76421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 smtClean="0"/>
              <a:t>Parlamentarisches </a:t>
            </a:r>
            <a:r>
              <a:rPr lang="de-DE" dirty="0" err="1" smtClean="0"/>
              <a:t>Patenschaftsprogramm</a:t>
            </a:r>
            <a:r>
              <a:rPr lang="de-DE" dirty="0" smtClean="0"/>
              <a:t> des Dt. Bundestages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- einjähriger Aufenthalt in den USA</a:t>
            </a: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Voraussetzungen: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e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rster Wohnsitz in Deutschland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g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ute Schulleistungen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ind. 15 u. höchstens 17 </a:t>
            </a: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J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ahre alt zum Zeitpunkt der Ausreise (31. Juli des betreffenden </a:t>
            </a: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J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ahres)</a:t>
            </a:r>
          </a:p>
          <a:p>
            <a:pPr marL="0" indent="0">
              <a:buNone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- 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  <a:hlinkClick r:id="rId3"/>
              </a:rPr>
              <a:t>http://www.bundestag.de/bundestag/europa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internationales/</a:t>
            </a: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internat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austausch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/</a:t>
            </a: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ppp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/index.html</a:t>
            </a:r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88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 smtClean="0"/>
              <a:t>Rotary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einjähriger Austausch (auch die dt. </a:t>
            </a: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amilie muss aufnehmen)</a:t>
            </a: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Aufenthalt in wechselnden Familien (3)</a:t>
            </a: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Voraussetzungen: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Personengruppe: auch für Nicht-Rotarier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Bewerbungsverfahren: vor den Sommerferien 2020 für das Austauschjahr 2021/22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Anmeldung: frühzeitig bei den Oldenburger Rotary Clubs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Kosten: Flug, Visa, Ausstattung mit Blazer etc., ca. 1200 Euro „Spende“ an den örtlichen Rotary Club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</a:t>
            </a:r>
            <a:r>
              <a:rPr lang="de-DE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ehr 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gute Betreuung </a:t>
            </a:r>
            <a:r>
              <a:rPr lang="de-DE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im Ausland</a:t>
            </a: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88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/>
              <a:t>P</a:t>
            </a:r>
            <a:r>
              <a:rPr lang="de-DE" dirty="0" smtClean="0"/>
              <a:t>rivate Organisation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Innerhalb der EU denkbar, außerhalb der EU äußerst schwierig</a:t>
            </a: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 den USA teurer, da man ohne Austauschorganisation Schulgeld zahlen muss</a:t>
            </a: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Persönliche Kontakte nutzen</a:t>
            </a: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Jugendwerke, Verbände für Völkerverständigung, kirchliche Organisationen</a:t>
            </a:r>
          </a:p>
        </p:txBody>
      </p:sp>
    </p:spTree>
    <p:extLst>
      <p:ext uri="{BB962C8B-B14F-4D97-AF65-F5344CB8AC3E}">
        <p14:creationId xmlns:p14="http://schemas.microsoft.com/office/powerpoint/2010/main" val="1933931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Kosten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Von Land zu Land sehr unterschiedlich</a:t>
            </a:r>
          </a:p>
          <a:p>
            <a:r>
              <a:rPr lang="de-DE" dirty="0" smtClean="0"/>
              <a:t>Stipendien nutzen</a:t>
            </a:r>
          </a:p>
          <a:p>
            <a:r>
              <a:rPr lang="de-DE" dirty="0" smtClean="0"/>
              <a:t>Auslands-BAföG</a:t>
            </a:r>
          </a:p>
          <a:p>
            <a:r>
              <a:rPr lang="de-DE" dirty="0" smtClean="0"/>
              <a:t>Sparmöglichkeiten: ersetzt Urlaub, teure Sprachreisen</a:t>
            </a:r>
          </a:p>
          <a:p>
            <a:r>
              <a:rPr lang="de-DE" dirty="0" smtClean="0"/>
              <a:t>Perspektive: auch zu Hause entstehen Lebenshaltungskosten, ein Auslandsjahr ist eine Investition in die Zukunft</a:t>
            </a:r>
          </a:p>
          <a:p>
            <a:r>
              <a:rPr lang="de-DE">
                <a:hlinkClick r:id="rId2"/>
              </a:rPr>
              <a:t>www.auslandsjahr.org/schueleraustausch-stipendium.html</a:t>
            </a:r>
            <a:endParaRPr lang="de-DE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485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8612" y="1600201"/>
            <a:ext cx="9680375" cy="2654064"/>
          </a:xfrm>
        </p:spPr>
        <p:txBody>
          <a:bodyPr>
            <a:normAutofit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dirty="0" smtClean="0"/>
              <a:t>Beurlaubung</a:t>
            </a:r>
            <a:br>
              <a:rPr lang="de-DE" dirty="0" smtClean="0"/>
            </a:br>
            <a:r>
              <a:rPr lang="de-DE" sz="3600" dirty="0" smtClean="0"/>
              <a:t>für den Auslandsschulbesuch</a:t>
            </a: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98613" y="4509120"/>
            <a:ext cx="7264623" cy="901079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29916" y="980728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b="1" dirty="0" smtClean="0">
                <a:latin typeface="Didot"/>
                <a:cs typeface="Didot"/>
              </a:rPr>
              <a:t>3.</a:t>
            </a:r>
            <a:endParaRPr lang="de-DE" sz="9600" b="1" dirty="0">
              <a:latin typeface="Didot"/>
              <a:cs typeface="Didot"/>
            </a:endParaRPr>
          </a:p>
        </p:txBody>
      </p:sp>
    </p:spTree>
    <p:extLst>
      <p:ext uri="{BB962C8B-B14F-4D97-AF65-F5344CB8AC3E}">
        <p14:creationId xmlns:p14="http://schemas.microsoft.com/office/powerpoint/2010/main" val="365955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 smtClean="0"/>
              <a:t>Beurlaubung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Rechtzeitige formlose Beantragung bei der Schulleitung</a:t>
            </a: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Beratung durch Oberstufenkoordinatorin</a:t>
            </a:r>
          </a:p>
          <a:p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chriftliche Beurlaubung durch die SL</a:t>
            </a: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Kontakt zur </a:t>
            </a: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Cäci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während des Auslandsaufenthalts (</a:t>
            </a: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ächerwahlen)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MitschülerInnen</a:t>
            </a:r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Iserv</a:t>
            </a: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homepage</a:t>
            </a: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861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8612" y="1600201"/>
            <a:ext cx="9680375" cy="2654064"/>
          </a:xfrm>
        </p:spPr>
        <p:txBody>
          <a:bodyPr>
            <a:normAutofit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dirty="0" smtClean="0"/>
              <a:t>Tipps</a:t>
            </a:r>
            <a:br>
              <a:rPr lang="de-DE" dirty="0" smtClean="0"/>
            </a:br>
            <a:r>
              <a:rPr lang="de-DE" sz="3600" dirty="0" smtClean="0"/>
              <a:t>für den Auslandsschulbesuch</a:t>
            </a: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98613" y="4509120"/>
            <a:ext cx="7264623" cy="901079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29916" y="980728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b="1" dirty="0">
                <a:latin typeface="Didot"/>
                <a:cs typeface="Didot"/>
              </a:rPr>
              <a:t>4</a:t>
            </a:r>
            <a:r>
              <a:rPr lang="de-DE" sz="9600" b="1" dirty="0" smtClean="0">
                <a:latin typeface="Didot"/>
                <a:cs typeface="Didot"/>
              </a:rPr>
              <a:t>.</a:t>
            </a:r>
            <a:endParaRPr lang="de-DE" sz="9600" b="1" dirty="0">
              <a:latin typeface="Didot"/>
              <a:cs typeface="Didot"/>
            </a:endParaRPr>
          </a:p>
        </p:txBody>
      </p:sp>
    </p:spTree>
    <p:extLst>
      <p:ext uri="{BB962C8B-B14F-4D97-AF65-F5344CB8AC3E}">
        <p14:creationId xmlns:p14="http://schemas.microsoft.com/office/powerpoint/2010/main" val="399635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Tipps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Nicht zu hohe Erwartungen haben</a:t>
            </a:r>
          </a:p>
          <a:p>
            <a:r>
              <a:rPr lang="de-DE" dirty="0"/>
              <a:t>A</a:t>
            </a:r>
            <a:r>
              <a:rPr lang="de-DE" dirty="0" smtClean="0"/>
              <a:t>uf alles gefasst sein</a:t>
            </a:r>
          </a:p>
          <a:p>
            <a:r>
              <a:rPr lang="de-DE" dirty="0" smtClean="0"/>
              <a:t>Höflichkeit, Toleranz, Offenheit, Anpassungsfähigkeit, </a:t>
            </a:r>
            <a:r>
              <a:rPr lang="de-DE" dirty="0"/>
              <a:t>K</a:t>
            </a:r>
            <a:r>
              <a:rPr lang="de-DE" dirty="0" smtClean="0"/>
              <a:t>ontaktfreudigkeit, Kompromissbereitschaft</a:t>
            </a:r>
          </a:p>
          <a:p>
            <a:r>
              <a:rPr lang="de-DE" dirty="0" smtClean="0"/>
              <a:t>Kontakt zur Schule und zu ehemaligen </a:t>
            </a:r>
            <a:r>
              <a:rPr lang="de-DE" dirty="0"/>
              <a:t>K</a:t>
            </a:r>
            <a:r>
              <a:rPr lang="de-DE" dirty="0" smtClean="0"/>
              <a:t>lassenkameraden halten</a:t>
            </a:r>
          </a:p>
          <a:p>
            <a:r>
              <a:rPr lang="de-DE" dirty="0" smtClean="0"/>
              <a:t>Gastgeschenke</a:t>
            </a:r>
          </a:p>
          <a:p>
            <a:r>
              <a:rPr lang="de-DE" dirty="0" smtClean="0"/>
              <a:t>An die Regeln der Schule bzw. der </a:t>
            </a:r>
            <a:r>
              <a:rPr lang="de-DE" dirty="0"/>
              <a:t>O</a:t>
            </a:r>
            <a:r>
              <a:rPr lang="de-DE" dirty="0" smtClean="0"/>
              <a:t>rganisation halten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04301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Nach der Rückkehr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Bescheinigung über den regelmäßigen Schulbesuch sowie die erreichten Zeugnisse bei der Koordinatorin vorlegen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8220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8612" y="1600201"/>
            <a:ext cx="9680375" cy="2654064"/>
          </a:xfrm>
        </p:spPr>
        <p:txBody>
          <a:bodyPr>
            <a:normAutofit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dirty="0" smtClean="0"/>
              <a:t>Erfahrungsberichte</a:t>
            </a:r>
            <a:br>
              <a:rPr lang="de-DE" dirty="0" smtClean="0"/>
            </a:b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98613" y="4509120"/>
            <a:ext cx="7264623" cy="901079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29916" y="980728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b="1" dirty="0" smtClean="0">
                <a:latin typeface="Didot"/>
                <a:cs typeface="Didot"/>
              </a:rPr>
              <a:t>5.</a:t>
            </a:r>
            <a:endParaRPr lang="de-DE" sz="9600" b="1" dirty="0">
              <a:latin typeface="Didot"/>
              <a:cs typeface="Didot"/>
            </a:endParaRPr>
          </a:p>
        </p:txBody>
      </p:sp>
    </p:spTree>
    <p:extLst>
      <p:ext uri="{BB962C8B-B14F-4D97-AF65-F5344CB8AC3E}">
        <p14:creationId xmlns:p14="http://schemas.microsoft.com/office/powerpoint/2010/main" val="487111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2401582" y="476672"/>
            <a:ext cx="8767744" cy="7514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  <a:tabLst>
                <a:tab pos="6301105" algn="r"/>
              </a:tabLst>
            </a:pPr>
            <a:r>
              <a:rPr lang="de-DE" sz="2600" spc="-40" dirty="0" smtClean="0">
                <a:solidFill>
                  <a:schemeClr val="tx2"/>
                </a:solidFill>
                <a:latin typeface="+mj-lt"/>
                <a:ea typeface="Times New Roman" panose="02020603050405020304" pitchFamily="18" charset="0"/>
                <a:cs typeface="Euphemia UCAS"/>
              </a:rPr>
              <a:t>Übersicht </a:t>
            </a:r>
            <a:endParaRPr lang="de-DE" sz="2200" spc="250" dirty="0" smtClean="0">
              <a:solidFill>
                <a:schemeClr val="tx2"/>
              </a:solidFill>
              <a:latin typeface="+mj-lt"/>
              <a:ea typeface="Times New Roman" panose="02020603050405020304" pitchFamily="18" charset="0"/>
              <a:cs typeface="Euphemia UCAS"/>
            </a:endParaRPr>
          </a:p>
          <a:p>
            <a:pPr marL="450215" indent="-1170305" algn="ctr">
              <a:spcBef>
                <a:spcPts val="100"/>
              </a:spcBef>
              <a:spcAft>
                <a:spcPts val="0"/>
              </a:spcAft>
            </a:pPr>
            <a:endParaRPr lang="de-DE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18" name="Line 7"/>
          <p:cNvCxnSpPr>
            <a:cxnSpLocks noChangeShapeType="1"/>
          </p:cNvCxnSpPr>
          <p:nvPr/>
        </p:nvCxnSpPr>
        <p:spPr bwMode="auto">
          <a:xfrm>
            <a:off x="2349996" y="1052736"/>
            <a:ext cx="8856984" cy="0"/>
          </a:xfrm>
          <a:prstGeom prst="line">
            <a:avLst/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2401582" y="1268759"/>
            <a:ext cx="849694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de-DE" sz="2400" dirty="0" smtClean="0"/>
              <a:t>Dauer des Auslandsschulbesuchs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de-DE" sz="2400" dirty="0" smtClean="0"/>
              <a:t>Formate/Formen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de-DE" sz="2400" dirty="0" smtClean="0"/>
              <a:t>Beantragung der Beurlaubung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de-DE" sz="2400" dirty="0" smtClean="0"/>
              <a:t>Tipps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de-DE" sz="2400" dirty="0" smtClean="0"/>
              <a:t>Erfahrungsberichte</a:t>
            </a:r>
            <a:br>
              <a:rPr lang="de-DE" sz="2400" dirty="0" smtClean="0"/>
            </a:br>
            <a:endParaRPr lang="de-DE" sz="2400" dirty="0" smtClean="0"/>
          </a:p>
          <a:p>
            <a:pPr>
              <a:spcAft>
                <a:spcPts val="1200"/>
              </a:spcAft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555847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 smtClean="0"/>
              <a:t>Erfahrungsberichte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Kanada: Justus Tillmann</a:t>
            </a:r>
          </a:p>
          <a:p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USA: Katharina Schürmann</a:t>
            </a:r>
          </a:p>
          <a:p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Frankreich: Lea Schröder</a:t>
            </a:r>
          </a:p>
          <a:p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Spanien: </a:t>
            </a: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Norea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Dutz</a:t>
            </a:r>
            <a:endParaRPr lang="de-DE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Schottland: Jule </a:t>
            </a: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Behmenburg</a:t>
            </a: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61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8028" y="1700808"/>
            <a:ext cx="3672408" cy="2654064"/>
          </a:xfrm>
        </p:spPr>
        <p:txBody>
          <a:bodyPr>
            <a:normAutofit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sz="2800" dirty="0" smtClean="0"/>
              <a:t/>
            </a:r>
            <a:br>
              <a:rPr lang="de-DE" sz="2800" dirty="0" smtClean="0"/>
            </a:br>
            <a:r>
              <a:rPr lang="de-DE" sz="2800" dirty="0" smtClean="0"/>
              <a:t>     </a:t>
            </a:r>
            <a:endParaRPr lang="de-DE" sz="4400" dirty="0"/>
          </a:p>
        </p:txBody>
      </p:sp>
      <p:pic>
        <p:nvPicPr>
          <p:cNvPr id="4" name="Bild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4412" y="1268760"/>
            <a:ext cx="3005088" cy="403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463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Informationen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de-DE" b="1" dirty="0" smtClean="0"/>
              <a:t>Internetadressen: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hlinkClick r:id="rId2"/>
              </a:rPr>
              <a:t>www.highschool.de</a:t>
            </a: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hlinkClick r:id="rId3"/>
              </a:rPr>
              <a:t>www.csiet.de</a:t>
            </a: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hlinkClick r:id="rId4"/>
              </a:rPr>
              <a:t>www.abi-ev.de</a:t>
            </a: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hlinkClick r:id="rId5"/>
              </a:rPr>
              <a:t>www.schueleraustausch.de</a:t>
            </a: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hlinkClick r:id="rId6"/>
              </a:rPr>
              <a:t>www.schueleraustausch.net</a:t>
            </a: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hlinkClick r:id="rId7"/>
              </a:rPr>
              <a:t>www.ausgetauscht.de</a:t>
            </a:r>
            <a:endParaRPr lang="de-D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>
                <a:hlinkClick r:id="rId8"/>
              </a:rPr>
              <a:t>www.auslandsjahr.org/schueleraustausch-stipendium.html</a:t>
            </a:r>
            <a:endParaRPr lang="de-DE" dirty="0" smtClean="0"/>
          </a:p>
          <a:p>
            <a:endParaRPr lang="de-DE" dirty="0" smtClean="0"/>
          </a:p>
          <a:p>
            <a:r>
              <a:rPr lang="de-DE" b="1" dirty="0" smtClean="0"/>
              <a:t>Formulare u. Infos etc. auf der Homepage</a:t>
            </a:r>
            <a:r>
              <a:rPr lang="de-DE" dirty="0" smtClean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PPP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Auslandsjahr: Die 10 wichtigsten Fragen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Merkblatt des Kultusministeriums über den Schulbesuch im Ausland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smtClean="0"/>
              <a:t>Sicher im Ausland - Infos der Deutschen gesetzlichen Unfallversicherung e.V. (DGUV)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003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5400" dirty="0" smtClean="0"/>
              <a:t>„Die Welt ist ein Buch. Wer nie reist, sieht nur eine Seite davon.“</a:t>
            </a:r>
          </a:p>
          <a:p>
            <a:pPr marL="0" indent="0">
              <a:buNone/>
            </a:pPr>
            <a:r>
              <a:rPr lang="de-DE" dirty="0" smtClean="0"/>
              <a:t>Aurelius Augustinus (354-430)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91931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8612" y="1600201"/>
            <a:ext cx="9680375" cy="2654064"/>
          </a:xfrm>
        </p:spPr>
        <p:txBody>
          <a:bodyPr>
            <a:normAutofit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dirty="0" smtClean="0"/>
              <a:t>Dauer</a:t>
            </a:r>
            <a:br>
              <a:rPr lang="de-DE" dirty="0" smtClean="0"/>
            </a:br>
            <a:r>
              <a:rPr lang="de-DE" sz="3600" dirty="0" smtClean="0"/>
              <a:t>des Auslandsschulbesuchs</a:t>
            </a: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98613" y="4509120"/>
            <a:ext cx="7264623" cy="901079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29916" y="980728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b="1" dirty="0" smtClean="0">
                <a:latin typeface="Didot"/>
                <a:cs typeface="Didot"/>
              </a:rPr>
              <a:t>1.</a:t>
            </a:r>
            <a:endParaRPr lang="de-DE" sz="9600" b="1" dirty="0">
              <a:latin typeface="Didot"/>
              <a:cs typeface="Didot"/>
            </a:endParaRPr>
          </a:p>
        </p:txBody>
      </p:sp>
    </p:spTree>
    <p:extLst>
      <p:ext uri="{BB962C8B-B14F-4D97-AF65-F5344CB8AC3E}">
        <p14:creationId xmlns:p14="http://schemas.microsoft.com/office/powerpoint/2010/main" val="411447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 smtClean="0"/>
              <a:t>Dauer</a:t>
            </a:r>
            <a:endParaRPr lang="de-DE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7464580"/>
              </p:ext>
            </p:extLst>
          </p:nvPr>
        </p:nvGraphicFramePr>
        <p:xfrm>
          <a:off x="1593850" y="1773238"/>
          <a:ext cx="9782176" cy="4912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445544"/>
                <a:gridCol w="2445544"/>
                <a:gridCol w="2445544"/>
                <a:gridCol w="2445544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 Jahr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r>
                        <a:rPr lang="de-DE" baseline="0" dirty="0" smtClean="0"/>
                        <a:t> J</a:t>
                      </a:r>
                      <a:r>
                        <a:rPr lang="de-DE" dirty="0" smtClean="0"/>
                        <a:t>ahr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 Jahr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 Halbjahr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einjähriger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dirty="0" smtClean="0"/>
                        <a:t>Schulbesuch im Ausland </a:t>
                      </a:r>
                    </a:p>
                    <a:p>
                      <a:r>
                        <a:rPr lang="de-DE" dirty="0" smtClean="0"/>
                        <a:t>ohne spezielle Auflagen, anschließend</a:t>
                      </a:r>
                    </a:p>
                    <a:p>
                      <a:r>
                        <a:rPr lang="de-DE" dirty="0" smtClean="0"/>
                        <a:t>Besuch der Einführungsphase und</a:t>
                      </a:r>
                    </a:p>
                    <a:p>
                      <a:r>
                        <a:rPr lang="de-DE" dirty="0" smtClean="0"/>
                        <a:t>Versetzung</a:t>
                      </a:r>
                      <a:r>
                        <a:rPr lang="de-DE" baseline="0" dirty="0" smtClean="0"/>
                        <a:t> in die Qualifikationsphase</a:t>
                      </a:r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baseline="0" dirty="0" smtClean="0"/>
                        <a:t>einjähriger Schulbesuch im Ausland,</a:t>
                      </a:r>
                    </a:p>
                    <a:p>
                      <a:pPr marL="0" indent="0">
                        <a:buNone/>
                      </a:pPr>
                      <a:r>
                        <a:rPr lang="de-DE" baseline="0" dirty="0" smtClean="0"/>
                        <a:t>Erfüllung bestimmter Vorgaben lt. §4 VO-GO: Nachweis der erfolgreichen Teilnahme am Unterricht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/>
                        <a:t>in 2 FS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/>
                        <a:t>in einem Fach aus dem </a:t>
                      </a:r>
                      <a:r>
                        <a:rPr lang="de-DE" sz="1400" baseline="0" dirty="0" err="1" smtClean="0"/>
                        <a:t>gesellschaftswiss</a:t>
                      </a:r>
                      <a:r>
                        <a:rPr lang="de-DE" sz="1400" baseline="0" dirty="0" smtClean="0"/>
                        <a:t>. Aufgabenfeld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/>
                        <a:t>in Mathematik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400" baseline="0" dirty="0" smtClean="0"/>
                        <a:t>in einem der Fächer Physik, Chemie oder Biologie</a:t>
                      </a:r>
                    </a:p>
                    <a:p>
                      <a:pPr marL="0" indent="0">
                        <a:buNone/>
                      </a:pPr>
                      <a:endParaRPr lang="de-D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dirty="0" smtClean="0"/>
                        <a:t>Einjähriger Schulbesuch im Ausland,</a:t>
                      </a:r>
                    </a:p>
                    <a:p>
                      <a:pPr marL="0" indent="0">
                        <a:buNone/>
                      </a:pPr>
                      <a:r>
                        <a:rPr lang="de-DE" dirty="0" smtClean="0"/>
                        <a:t>ohne spezielle Auflagen</a:t>
                      </a:r>
                    </a:p>
                    <a:p>
                      <a:pPr marL="0" indent="0">
                        <a:buNone/>
                      </a:pPr>
                      <a:endParaRPr lang="de-DE" dirty="0" smtClean="0"/>
                    </a:p>
                    <a:p>
                      <a:pPr marL="0" indent="0">
                        <a:buNone/>
                      </a:pPr>
                      <a:r>
                        <a:rPr lang="de-DE" dirty="0" smtClean="0"/>
                        <a:t>Voraussetzung: Versetzung in die E-Phase +</a:t>
                      </a:r>
                    </a:p>
                    <a:p>
                      <a:pPr marL="0" indent="0">
                        <a:buNone/>
                      </a:pPr>
                      <a:r>
                        <a:rPr lang="de-DE" dirty="0" smtClean="0"/>
                        <a:t>Konferenzbeschluss am Ende von Jg. 10 zum Überspringen der E-Phase</a:t>
                      </a:r>
                    </a:p>
                    <a:p>
                      <a:pPr marL="0" indent="0">
                        <a:buNone/>
                      </a:pPr>
                      <a:endParaRPr lang="de-DE" dirty="0" smtClean="0"/>
                    </a:p>
                    <a:p>
                      <a:pPr marL="0" indent="0">
                        <a:buNone/>
                      </a:pPr>
                      <a:r>
                        <a:rPr lang="de-DE" dirty="0" smtClean="0"/>
                        <a:t>&gt;&gt;&gt; nur für sehr</a:t>
                      </a:r>
                      <a:r>
                        <a:rPr lang="de-DE" baseline="0" dirty="0" smtClean="0"/>
                        <a:t> gute </a:t>
                      </a:r>
                      <a:r>
                        <a:rPr lang="de-DE" baseline="0" dirty="0" err="1" smtClean="0"/>
                        <a:t>SchülerInnen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de-DE" dirty="0" err="1" smtClean="0"/>
                        <a:t>Hj</a:t>
                      </a:r>
                      <a:r>
                        <a:rPr lang="de-DE" dirty="0" smtClean="0"/>
                        <a:t>. Schulbesuch im Ausland</a:t>
                      </a:r>
                    </a:p>
                    <a:p>
                      <a:pPr marL="0" indent="0">
                        <a:buNone/>
                      </a:pPr>
                      <a:r>
                        <a:rPr lang="de-DE" dirty="0" smtClean="0"/>
                        <a:t>ohne spezielle Auflagen, aber mit selbständigem Nacharbeiten fehlender Unterrichtsinhalte</a:t>
                      </a:r>
                    </a:p>
                    <a:p>
                      <a:pPr marL="0" indent="0">
                        <a:buNone/>
                      </a:pPr>
                      <a:endParaRPr lang="de-DE" dirty="0" smtClean="0"/>
                    </a:p>
                    <a:p>
                      <a:pPr marL="0" indent="0">
                        <a:buNone/>
                      </a:pPr>
                      <a:r>
                        <a:rPr lang="de-DE" dirty="0" smtClean="0"/>
                        <a:t>2. </a:t>
                      </a:r>
                      <a:r>
                        <a:rPr lang="de-DE" dirty="0" err="1" smtClean="0"/>
                        <a:t>Hj</a:t>
                      </a:r>
                      <a:r>
                        <a:rPr lang="de-DE" dirty="0" smtClean="0"/>
                        <a:t>. Schulbesuch in</a:t>
                      </a:r>
                      <a:r>
                        <a:rPr lang="de-DE" baseline="0" dirty="0" smtClean="0"/>
                        <a:t> der Einführungsphase und</a:t>
                      </a:r>
                    </a:p>
                    <a:p>
                      <a:pPr marL="0" indent="0">
                        <a:buNone/>
                      </a:pPr>
                      <a:r>
                        <a:rPr lang="de-DE" baseline="0" dirty="0" smtClean="0"/>
                        <a:t>Versetzung in die Qualifikationsphase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7391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98612" y="1600201"/>
            <a:ext cx="9680375" cy="2654064"/>
          </a:xfrm>
        </p:spPr>
        <p:txBody>
          <a:bodyPr>
            <a:normAutofit/>
          </a:bodyPr>
          <a:lstStyle/>
          <a:p>
            <a:r>
              <a:rPr lang="de-DE" dirty="0" smtClean="0"/>
              <a:t/>
            </a:r>
            <a:br>
              <a:rPr lang="de-DE" dirty="0" smtClean="0"/>
            </a:b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dirty="0" smtClean="0"/>
              <a:t>Formate</a:t>
            </a:r>
            <a:br>
              <a:rPr lang="de-DE" dirty="0" smtClean="0"/>
            </a:br>
            <a:r>
              <a:rPr lang="de-DE" sz="3600" dirty="0" smtClean="0"/>
              <a:t>des Auslandsschulbesuchs</a:t>
            </a: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598613" y="4509120"/>
            <a:ext cx="7264623" cy="901079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1629916" y="980728"/>
            <a:ext cx="30963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600" b="1" dirty="0">
                <a:latin typeface="Didot"/>
                <a:cs typeface="Didot"/>
              </a:rPr>
              <a:t>2</a:t>
            </a:r>
            <a:r>
              <a:rPr lang="de-DE" sz="9600" b="1" dirty="0" smtClean="0">
                <a:latin typeface="Didot"/>
                <a:cs typeface="Didot"/>
              </a:rPr>
              <a:t>.</a:t>
            </a:r>
            <a:endParaRPr lang="de-DE" sz="9600" b="1" dirty="0">
              <a:latin typeface="Didot"/>
              <a:cs typeface="Didot"/>
            </a:endParaRPr>
          </a:p>
        </p:txBody>
      </p:sp>
    </p:spTree>
    <p:extLst>
      <p:ext uri="{BB962C8B-B14F-4D97-AF65-F5344CB8AC3E}">
        <p14:creationId xmlns:p14="http://schemas.microsoft.com/office/powerpoint/2010/main" val="2236876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 smtClean="0"/>
              <a:t>Über eine Organisation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557909" y="1772816"/>
            <a:ext cx="5832647" cy="43924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Kriterien für die Auswahl:</a:t>
            </a:r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Sitz der Organisation in Deutschland?</a:t>
            </a: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verständliche AGBs?</a:t>
            </a: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Reaktion auf Nachfragen?</a:t>
            </a:r>
          </a:p>
          <a:p>
            <a:pPr>
              <a:buFontTx/>
              <a:buChar char="-"/>
            </a:pP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angjährige Erfahrung?</a:t>
            </a: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Betreuernetzwerk im Gastland?</a:t>
            </a:r>
          </a:p>
          <a:p>
            <a:pPr>
              <a:buFontTx/>
              <a:buChar char="-"/>
            </a:pP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tipendien </a:t>
            </a:r>
            <a:r>
              <a:rPr lang="de-DE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fast nur bei gemeinnützigen </a:t>
            </a: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Organisationen</a:t>
            </a: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Erfahrungsberichte von </a:t>
            </a:r>
            <a:r>
              <a:rPr lang="de-DE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T</a:t>
            </a:r>
            <a:r>
              <a:rPr lang="de-DE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eilnehmerInnen</a:t>
            </a: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53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 smtClean="0"/>
              <a:t>Schüleraustausch DFJW (OFAJ)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- Voltaire-Programm (6 Monate) (von März bis September kommen die frz. </a:t>
            </a:r>
            <a:r>
              <a:rPr lang="de-DE" sz="20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Sch</a:t>
            </a: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 nach </a:t>
            </a:r>
            <a:r>
              <a:rPr lang="de-DE" sz="20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Dtl</a:t>
            </a: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., von September bis Februar gehen die dt. </a:t>
            </a:r>
            <a:r>
              <a:rPr lang="de-DE" sz="20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Sch</a:t>
            </a: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 nach </a:t>
            </a:r>
            <a:r>
              <a:rPr lang="de-DE" sz="20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Frkr</a:t>
            </a: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.)</a:t>
            </a:r>
          </a:p>
          <a:p>
            <a:pPr>
              <a:buFontTx/>
              <a:buChar char="-"/>
            </a:pP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Brigitte-</a:t>
            </a:r>
            <a:r>
              <a:rPr lang="de-DE" sz="20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Sauzay</a:t>
            </a: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-Programm (3 Monate)</a:t>
            </a:r>
          </a:p>
          <a:p>
            <a:pPr>
              <a:buFontTx/>
              <a:buChar char="-"/>
            </a:pPr>
            <a:r>
              <a:rPr lang="de-DE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</a:t>
            </a: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ür </a:t>
            </a:r>
            <a:r>
              <a:rPr lang="de-DE" sz="2000" dirty="0" err="1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Sch</a:t>
            </a: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. der 8., 9. u. 10. Klasse</a:t>
            </a:r>
          </a:p>
          <a:p>
            <a:pPr>
              <a:buFontTx/>
              <a:buChar char="-"/>
            </a:pPr>
            <a:r>
              <a:rPr lang="de-DE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Informationen über die </a:t>
            </a:r>
            <a:r>
              <a:rPr lang="de-DE" sz="20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FranzösischlehrerInnen</a:t>
            </a:r>
            <a:endParaRPr lang="de-DE" sz="20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Vorteile: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Ansprechpartner vor 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</a:t>
            </a:r>
            <a:r>
              <a:rPr lang="de-DE" sz="2000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ur Reisekosten</a:t>
            </a:r>
          </a:p>
          <a:p>
            <a:pPr marL="0" indent="0">
              <a:buNone/>
            </a:pP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825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de-DE" dirty="0" smtClean="0"/>
              <a:t>Schüleraustausch DFJW (OFAJ)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Infos unter:</a:t>
            </a: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>
                    <a:lumMod val="75000"/>
                    <a:lumOff val="25000"/>
                  </a:schemeClr>
                </a:solidFill>
                <a:hlinkClick r:id="rId3"/>
              </a:rPr>
              <a:t>http://www.kmk-pad.org/programme/stipendienprogramm-voltaire/</a:t>
            </a: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/>
                </a:solidFill>
                <a:hlinkClick r:id="rId4"/>
              </a:rPr>
              <a:t>www.programme-voltaire.xialys.fr</a:t>
            </a:r>
            <a:endParaRPr lang="de-DE" dirty="0" smtClean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/>
                </a:solidFill>
                <a:hlinkClick r:id="rId5"/>
              </a:rPr>
              <a:t>voltaire@centre-francais.de</a:t>
            </a:r>
            <a:endParaRPr lang="de-DE" dirty="0" smtClean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de-DE" dirty="0" smtClean="0">
                <a:solidFill>
                  <a:schemeClr val="tx2"/>
                </a:solidFill>
                <a:hlinkClick r:id="rId6"/>
              </a:rPr>
              <a:t>www.dfjw.org</a:t>
            </a:r>
            <a:endParaRPr lang="de-DE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de-DE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>
              <a:buFontTx/>
              <a:buChar char="-"/>
            </a:pPr>
            <a:endParaRPr lang="de-DE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03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hematik 16:9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9696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16309068_TF02787947" id="{C1576DAF-C5C4-4C51-88ED-7783D3D40434}" vid="{34A11073-710A-4964-9C24-5C4495B1BC2C}"/>
    </a:ext>
  </a:extLst>
</a:theme>
</file>

<file path=ppt/theme/theme2.xml><?xml version="1.0" encoding="utf-8"?>
<a:theme xmlns:a="http://schemas.openxmlformats.org/drawingml/2006/main" name="Office-Design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Math_16x9">
      <a:dk1>
        <a:srgbClr val="465562"/>
      </a:dk1>
      <a:lt1>
        <a:srgbClr val="FFFFFF"/>
      </a:lt1>
      <a:dk2>
        <a:srgbClr val="000000"/>
      </a:dk2>
      <a:lt2>
        <a:srgbClr val="F2ECE2"/>
      </a:lt2>
      <a:accent1>
        <a:srgbClr val="9BAAB7"/>
      </a:accent1>
      <a:accent2>
        <a:srgbClr val="B8D082"/>
      </a:accent2>
      <a:accent3>
        <a:srgbClr val="EFDB85"/>
      </a:accent3>
      <a:accent4>
        <a:srgbClr val="E8A565"/>
      </a:accent4>
      <a:accent5>
        <a:srgbClr val="BC9AAE"/>
      </a:accent5>
      <a:accent6>
        <a:srgbClr val="BABABA"/>
      </a:accent6>
      <a:hlink>
        <a:srgbClr val="8FC48C"/>
      </a:hlink>
      <a:folHlink>
        <a:srgbClr val="A97C96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für den Mathematikunterricht mit Pi (Breitbild)</Template>
  <TotalTime>0</TotalTime>
  <Words>660</Words>
  <Application>Microsoft Office PowerPoint</Application>
  <PresentationFormat>Benutzerdefiniert</PresentationFormat>
  <Paragraphs>167</Paragraphs>
  <Slides>22</Slides>
  <Notes>17</Notes>
  <HiddenSlides>6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3" baseType="lpstr">
      <vt:lpstr>Mathematik 16:9</vt:lpstr>
      <vt:lpstr>    Informationen zum Auslandsschulbesuch  </vt:lpstr>
      <vt:lpstr>PowerPoint-Präsentation</vt:lpstr>
      <vt:lpstr>PowerPoint-Präsentation</vt:lpstr>
      <vt:lpstr>  Dauer des Auslandsschulbesuchs</vt:lpstr>
      <vt:lpstr>Dauer</vt:lpstr>
      <vt:lpstr>  Formate des Auslandsschulbesuchs</vt:lpstr>
      <vt:lpstr>Über eine Organisation</vt:lpstr>
      <vt:lpstr>Schüleraustausch DFJW (OFAJ)</vt:lpstr>
      <vt:lpstr>Schüleraustausch DFJW (OFAJ)</vt:lpstr>
      <vt:lpstr>Parlamentarisches Patenschaftsprogramm des Dt. Bundestages</vt:lpstr>
      <vt:lpstr>Rotary</vt:lpstr>
      <vt:lpstr>Private Organisation</vt:lpstr>
      <vt:lpstr>Kosten</vt:lpstr>
      <vt:lpstr>  Beurlaubung für den Auslandsschulbesuch</vt:lpstr>
      <vt:lpstr>Beurlaubung</vt:lpstr>
      <vt:lpstr>  Tipps für den Auslandsschulbesuch</vt:lpstr>
      <vt:lpstr>Tipps</vt:lpstr>
      <vt:lpstr>Nach der Rückkehr</vt:lpstr>
      <vt:lpstr>  Erfahrungsberichte </vt:lpstr>
      <vt:lpstr>Erfahrungsberichte</vt:lpstr>
      <vt:lpstr>       </vt:lpstr>
      <vt:lpstr>Informationen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Titellayout</dc:title>
  <dc:creator>Sabine1</dc:creator>
  <cp:lastModifiedBy>Computer</cp:lastModifiedBy>
  <cp:revision>198</cp:revision>
  <cp:lastPrinted>2019-05-08T19:13:48Z</cp:lastPrinted>
  <dcterms:created xsi:type="dcterms:W3CDTF">2018-11-17T15:09:40Z</dcterms:created>
  <dcterms:modified xsi:type="dcterms:W3CDTF">2020-01-22T16:03:34Z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